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6" r:id="rId6"/>
    <p:sldId id="267" r:id="rId7"/>
    <p:sldId id="268" r:id="rId8"/>
    <p:sldId id="269" r:id="rId9"/>
    <p:sldId id="270" r:id="rId10"/>
    <p:sldId id="271" r:id="rId11"/>
    <p:sldId id="272" r:id="rId12"/>
    <p:sldId id="261" r:id="rId13"/>
    <p:sldId id="274" r:id="rId14"/>
    <p:sldId id="275" r:id="rId15"/>
    <p:sldId id="276" r:id="rId16"/>
    <p:sldId id="277" r:id="rId17"/>
    <p:sldId id="273" r:id="rId18"/>
    <p:sldId id="262" r:id="rId19"/>
    <p:sldId id="278" r:id="rId20"/>
    <p:sldId id="279" r:id="rId21"/>
    <p:sldId id="280" r:id="rId22"/>
    <p:sldId id="281" r:id="rId23"/>
    <p:sldId id="282" r:id="rId24"/>
    <p:sldId id="283" r:id="rId25"/>
    <p:sldId id="284" r:id="rId26"/>
    <p:sldId id="285" r:id="rId27"/>
    <p:sldId id="286" r:id="rId28"/>
    <p:sldId id="264"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Brown" initials="SB" lastIdx="2" clrIdx="0">
    <p:extLst>
      <p:ext uri="{19B8F6BF-5375-455C-9EA6-DF929625EA0E}">
        <p15:presenceInfo xmlns:p15="http://schemas.microsoft.com/office/powerpoint/2012/main" userId="S-1-5-21-3461405997-1138635578-1924658140-3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9" autoAdjust="0"/>
    <p:restoredTop sz="94660"/>
  </p:normalViewPr>
  <p:slideViewPr>
    <p:cSldViewPr snapToGrid="0">
      <p:cViewPr varScale="1">
        <p:scale>
          <a:sx n="64" d="100"/>
          <a:sy n="64" d="100"/>
        </p:scale>
        <p:origin x="9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F:\Rogersville\Rome%20Trough\Rogersville\Rome%20Troug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Volume % from Med CT for Rogersville core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Sheet1!$S$3</c:f>
              <c:strCache>
                <c:ptCount val="1"/>
                <c:pt idx="0">
                  <c:v>sandy silt</c:v>
                </c:pt>
              </c:strCache>
            </c:strRef>
          </c:tx>
          <c:spPr>
            <a:solidFill>
              <a:schemeClr val="accent1"/>
            </a:solidFill>
            <a:ln>
              <a:noFill/>
            </a:ln>
            <a:effectLst/>
          </c:spPr>
          <c:invertIfNegative val="0"/>
          <c:cat>
            <c:strRef>
              <c:f>Sheet1!$R$4:$R$40</c:f>
              <c:strCache>
                <c:ptCount val="37"/>
                <c:pt idx="0">
                  <c:v>4.75%</c:v>
                </c:pt>
                <c:pt idx="1">
                  <c:v>4.40%</c:v>
                </c:pt>
                <c:pt idx="2">
                  <c:v>3.74%</c:v>
                </c:pt>
                <c:pt idx="3">
                  <c:v>3.16%</c:v>
                </c:pt>
                <c:pt idx="4">
                  <c:v>2.90%</c:v>
                </c:pt>
                <c:pt idx="5">
                  <c:v>2.82%</c:v>
                </c:pt>
                <c:pt idx="6">
                  <c:v>2.44%</c:v>
                </c:pt>
                <c:pt idx="7">
                  <c:v>2.31%</c:v>
                </c:pt>
                <c:pt idx="8">
                  <c:v>2.20%</c:v>
                </c:pt>
                <c:pt idx="9">
                  <c:v>2.16%</c:v>
                </c:pt>
                <c:pt idx="10">
                  <c:v>2.12%</c:v>
                </c:pt>
                <c:pt idx="11">
                  <c:v>1.94%</c:v>
                </c:pt>
                <c:pt idx="12">
                  <c:v>1.93%</c:v>
                </c:pt>
                <c:pt idx="13">
                  <c:v>1.90%</c:v>
                </c:pt>
                <c:pt idx="14">
                  <c:v>1.83%</c:v>
                </c:pt>
                <c:pt idx="15">
                  <c:v>1.82%</c:v>
                </c:pt>
                <c:pt idx="16">
                  <c:v>1.81%</c:v>
                </c:pt>
                <c:pt idx="17">
                  <c:v>1.78%</c:v>
                </c:pt>
                <c:pt idx="18">
                  <c:v>1.73%</c:v>
                </c:pt>
                <c:pt idx="19">
                  <c:v>1.72%</c:v>
                </c:pt>
                <c:pt idx="20">
                  <c:v>1.63%</c:v>
                </c:pt>
                <c:pt idx="21">
                  <c:v>1.61%</c:v>
                </c:pt>
                <c:pt idx="22">
                  <c:v>1.59%</c:v>
                </c:pt>
                <c:pt idx="23">
                  <c:v>1.51%a</c:v>
                </c:pt>
                <c:pt idx="24">
                  <c:v>1.51%b</c:v>
                </c:pt>
                <c:pt idx="25">
                  <c:v>1.49%</c:v>
                </c:pt>
                <c:pt idx="26">
                  <c:v>1.41%</c:v>
                </c:pt>
                <c:pt idx="27">
                  <c:v>1.36%</c:v>
                </c:pt>
                <c:pt idx="28">
                  <c:v>1.34%</c:v>
                </c:pt>
                <c:pt idx="29">
                  <c:v>1.29%</c:v>
                </c:pt>
                <c:pt idx="30">
                  <c:v>1.28%</c:v>
                </c:pt>
                <c:pt idx="31">
                  <c:v>1.21%</c:v>
                </c:pt>
                <c:pt idx="32">
                  <c:v>1.15%</c:v>
                </c:pt>
                <c:pt idx="33">
                  <c:v>0.81%</c:v>
                </c:pt>
                <c:pt idx="34">
                  <c:v>0.45%</c:v>
                </c:pt>
                <c:pt idx="35">
                  <c:v>0.16%</c:v>
                </c:pt>
                <c:pt idx="36">
                  <c:v>0.13%</c:v>
                </c:pt>
              </c:strCache>
            </c:strRef>
          </c:cat>
          <c:val>
            <c:numRef>
              <c:f>Sheet1!$S$4:$S$40</c:f>
              <c:numCache>
                <c:formatCode>General</c:formatCode>
                <c:ptCount val="37"/>
                <c:pt idx="0">
                  <c:v>62.2</c:v>
                </c:pt>
                <c:pt idx="1">
                  <c:v>50</c:v>
                </c:pt>
                <c:pt idx="2">
                  <c:v>50</c:v>
                </c:pt>
                <c:pt idx="3">
                  <c:v>50</c:v>
                </c:pt>
                <c:pt idx="4">
                  <c:v>50</c:v>
                </c:pt>
                <c:pt idx="5">
                  <c:v>50</c:v>
                </c:pt>
                <c:pt idx="6">
                  <c:v>18.8</c:v>
                </c:pt>
                <c:pt idx="7">
                  <c:v>18.8</c:v>
                </c:pt>
                <c:pt idx="8">
                  <c:v>55.5</c:v>
                </c:pt>
                <c:pt idx="9">
                  <c:v>48.8</c:v>
                </c:pt>
                <c:pt idx="10">
                  <c:v>2.6</c:v>
                </c:pt>
                <c:pt idx="11">
                  <c:v>2.6</c:v>
                </c:pt>
                <c:pt idx="12">
                  <c:v>22.4</c:v>
                </c:pt>
                <c:pt idx="13">
                  <c:v>48.8</c:v>
                </c:pt>
                <c:pt idx="14">
                  <c:v>2.6</c:v>
                </c:pt>
                <c:pt idx="15">
                  <c:v>25.5</c:v>
                </c:pt>
                <c:pt idx="16">
                  <c:v>22.4</c:v>
                </c:pt>
                <c:pt idx="17">
                  <c:v>48.8</c:v>
                </c:pt>
                <c:pt idx="18">
                  <c:v>82.5</c:v>
                </c:pt>
                <c:pt idx="19">
                  <c:v>36.6</c:v>
                </c:pt>
                <c:pt idx="20">
                  <c:v>18.8</c:v>
                </c:pt>
                <c:pt idx="21">
                  <c:v>28.2</c:v>
                </c:pt>
                <c:pt idx="22">
                  <c:v>25.5</c:v>
                </c:pt>
                <c:pt idx="23">
                  <c:v>25.2</c:v>
                </c:pt>
                <c:pt idx="24">
                  <c:v>24</c:v>
                </c:pt>
                <c:pt idx="25">
                  <c:v>55.5</c:v>
                </c:pt>
                <c:pt idx="26">
                  <c:v>25.5</c:v>
                </c:pt>
                <c:pt idx="27">
                  <c:v>25.2</c:v>
                </c:pt>
                <c:pt idx="28">
                  <c:v>38.200000000000003</c:v>
                </c:pt>
                <c:pt idx="29">
                  <c:v>18.8</c:v>
                </c:pt>
                <c:pt idx="30">
                  <c:v>33.1</c:v>
                </c:pt>
                <c:pt idx="31">
                  <c:v>33.1</c:v>
                </c:pt>
                <c:pt idx="32">
                  <c:v>38.200000000000003</c:v>
                </c:pt>
                <c:pt idx="33">
                  <c:v>40</c:v>
                </c:pt>
                <c:pt idx="34">
                  <c:v>36.6</c:v>
                </c:pt>
                <c:pt idx="35">
                  <c:v>50.6</c:v>
                </c:pt>
                <c:pt idx="36">
                  <c:v>36.6</c:v>
                </c:pt>
              </c:numCache>
            </c:numRef>
          </c:val>
        </c:ser>
        <c:ser>
          <c:idx val="1"/>
          <c:order val="1"/>
          <c:tx>
            <c:strRef>
              <c:f>Sheet1!$T$3</c:f>
              <c:strCache>
                <c:ptCount val="1"/>
                <c:pt idx="0">
                  <c:v>darker organic shale </c:v>
                </c:pt>
              </c:strCache>
            </c:strRef>
          </c:tx>
          <c:spPr>
            <a:solidFill>
              <a:schemeClr val="accent2"/>
            </a:solidFill>
            <a:ln>
              <a:noFill/>
            </a:ln>
            <a:effectLst/>
          </c:spPr>
          <c:invertIfNegative val="0"/>
          <c:cat>
            <c:strRef>
              <c:f>Sheet1!$R$4:$R$40</c:f>
              <c:strCache>
                <c:ptCount val="37"/>
                <c:pt idx="0">
                  <c:v>4.75%</c:v>
                </c:pt>
                <c:pt idx="1">
                  <c:v>4.40%</c:v>
                </c:pt>
                <c:pt idx="2">
                  <c:v>3.74%</c:v>
                </c:pt>
                <c:pt idx="3">
                  <c:v>3.16%</c:v>
                </c:pt>
                <c:pt idx="4">
                  <c:v>2.90%</c:v>
                </c:pt>
                <c:pt idx="5">
                  <c:v>2.82%</c:v>
                </c:pt>
                <c:pt idx="6">
                  <c:v>2.44%</c:v>
                </c:pt>
                <c:pt idx="7">
                  <c:v>2.31%</c:v>
                </c:pt>
                <c:pt idx="8">
                  <c:v>2.20%</c:v>
                </c:pt>
                <c:pt idx="9">
                  <c:v>2.16%</c:v>
                </c:pt>
                <c:pt idx="10">
                  <c:v>2.12%</c:v>
                </c:pt>
                <c:pt idx="11">
                  <c:v>1.94%</c:v>
                </c:pt>
                <c:pt idx="12">
                  <c:v>1.93%</c:v>
                </c:pt>
                <c:pt idx="13">
                  <c:v>1.90%</c:v>
                </c:pt>
                <c:pt idx="14">
                  <c:v>1.83%</c:v>
                </c:pt>
                <c:pt idx="15">
                  <c:v>1.82%</c:v>
                </c:pt>
                <c:pt idx="16">
                  <c:v>1.81%</c:v>
                </c:pt>
                <c:pt idx="17">
                  <c:v>1.78%</c:v>
                </c:pt>
                <c:pt idx="18">
                  <c:v>1.73%</c:v>
                </c:pt>
                <c:pt idx="19">
                  <c:v>1.72%</c:v>
                </c:pt>
                <c:pt idx="20">
                  <c:v>1.63%</c:v>
                </c:pt>
                <c:pt idx="21">
                  <c:v>1.61%</c:v>
                </c:pt>
                <c:pt idx="22">
                  <c:v>1.59%</c:v>
                </c:pt>
                <c:pt idx="23">
                  <c:v>1.51%a</c:v>
                </c:pt>
                <c:pt idx="24">
                  <c:v>1.51%b</c:v>
                </c:pt>
                <c:pt idx="25">
                  <c:v>1.49%</c:v>
                </c:pt>
                <c:pt idx="26">
                  <c:v>1.41%</c:v>
                </c:pt>
                <c:pt idx="27">
                  <c:v>1.36%</c:v>
                </c:pt>
                <c:pt idx="28">
                  <c:v>1.34%</c:v>
                </c:pt>
                <c:pt idx="29">
                  <c:v>1.29%</c:v>
                </c:pt>
                <c:pt idx="30">
                  <c:v>1.28%</c:v>
                </c:pt>
                <c:pt idx="31">
                  <c:v>1.21%</c:v>
                </c:pt>
                <c:pt idx="32">
                  <c:v>1.15%</c:v>
                </c:pt>
                <c:pt idx="33">
                  <c:v>0.81%</c:v>
                </c:pt>
                <c:pt idx="34">
                  <c:v>0.45%</c:v>
                </c:pt>
                <c:pt idx="35">
                  <c:v>0.16%</c:v>
                </c:pt>
                <c:pt idx="36">
                  <c:v>0.13%</c:v>
                </c:pt>
              </c:strCache>
            </c:strRef>
          </c:cat>
          <c:val>
            <c:numRef>
              <c:f>Sheet1!$T$4:$T$40</c:f>
              <c:numCache>
                <c:formatCode>General</c:formatCode>
                <c:ptCount val="37"/>
                <c:pt idx="0">
                  <c:v>36</c:v>
                </c:pt>
                <c:pt idx="1">
                  <c:v>36.6</c:v>
                </c:pt>
                <c:pt idx="2">
                  <c:v>36.6</c:v>
                </c:pt>
                <c:pt idx="3">
                  <c:v>36.6</c:v>
                </c:pt>
                <c:pt idx="4">
                  <c:v>36.6</c:v>
                </c:pt>
                <c:pt idx="5">
                  <c:v>36.6</c:v>
                </c:pt>
                <c:pt idx="6">
                  <c:v>63.7</c:v>
                </c:pt>
                <c:pt idx="7">
                  <c:v>63.7</c:v>
                </c:pt>
                <c:pt idx="8">
                  <c:v>30.7</c:v>
                </c:pt>
                <c:pt idx="9">
                  <c:v>38.700000000000003</c:v>
                </c:pt>
                <c:pt idx="10">
                  <c:v>76.099999999999994</c:v>
                </c:pt>
                <c:pt idx="11">
                  <c:v>76.099999999999994</c:v>
                </c:pt>
                <c:pt idx="12">
                  <c:v>61.8</c:v>
                </c:pt>
                <c:pt idx="13">
                  <c:v>38.700000000000003</c:v>
                </c:pt>
                <c:pt idx="14">
                  <c:v>76.099999999999994</c:v>
                </c:pt>
                <c:pt idx="15">
                  <c:v>66.8</c:v>
                </c:pt>
                <c:pt idx="16">
                  <c:v>61.8</c:v>
                </c:pt>
                <c:pt idx="17">
                  <c:v>38.700000000000003</c:v>
                </c:pt>
                <c:pt idx="18">
                  <c:v>7.8</c:v>
                </c:pt>
                <c:pt idx="19">
                  <c:v>47.7</c:v>
                </c:pt>
                <c:pt idx="20">
                  <c:v>63.7</c:v>
                </c:pt>
                <c:pt idx="21">
                  <c:v>56.4</c:v>
                </c:pt>
                <c:pt idx="22">
                  <c:v>66.8</c:v>
                </c:pt>
                <c:pt idx="23">
                  <c:v>58.9</c:v>
                </c:pt>
                <c:pt idx="24">
                  <c:v>60</c:v>
                </c:pt>
                <c:pt idx="25">
                  <c:v>30.7</c:v>
                </c:pt>
                <c:pt idx="26">
                  <c:v>66.8</c:v>
                </c:pt>
                <c:pt idx="27">
                  <c:v>58.9</c:v>
                </c:pt>
                <c:pt idx="28">
                  <c:v>51.3</c:v>
                </c:pt>
                <c:pt idx="29">
                  <c:v>63.7</c:v>
                </c:pt>
                <c:pt idx="30">
                  <c:v>56.8</c:v>
                </c:pt>
                <c:pt idx="31">
                  <c:v>56.8</c:v>
                </c:pt>
                <c:pt idx="32">
                  <c:v>51.3</c:v>
                </c:pt>
                <c:pt idx="33">
                  <c:v>49.4</c:v>
                </c:pt>
                <c:pt idx="34">
                  <c:v>47.7</c:v>
                </c:pt>
                <c:pt idx="35">
                  <c:v>41.4</c:v>
                </c:pt>
                <c:pt idx="36">
                  <c:v>47.7</c:v>
                </c:pt>
              </c:numCache>
            </c:numRef>
          </c:val>
        </c:ser>
        <c:ser>
          <c:idx val="2"/>
          <c:order val="2"/>
          <c:tx>
            <c:strRef>
              <c:f>Sheet1!$U$3</c:f>
              <c:strCache>
                <c:ptCount val="1"/>
                <c:pt idx="0">
                  <c:v>fractures</c:v>
                </c:pt>
              </c:strCache>
            </c:strRef>
          </c:tx>
          <c:spPr>
            <a:solidFill>
              <a:schemeClr val="accent3"/>
            </a:solidFill>
            <a:ln>
              <a:noFill/>
            </a:ln>
            <a:effectLst/>
          </c:spPr>
          <c:invertIfNegative val="0"/>
          <c:cat>
            <c:strRef>
              <c:f>Sheet1!$R$4:$R$40</c:f>
              <c:strCache>
                <c:ptCount val="37"/>
                <c:pt idx="0">
                  <c:v>4.75%</c:v>
                </c:pt>
                <c:pt idx="1">
                  <c:v>4.40%</c:v>
                </c:pt>
                <c:pt idx="2">
                  <c:v>3.74%</c:v>
                </c:pt>
                <c:pt idx="3">
                  <c:v>3.16%</c:v>
                </c:pt>
                <c:pt idx="4">
                  <c:v>2.90%</c:v>
                </c:pt>
                <c:pt idx="5">
                  <c:v>2.82%</c:v>
                </c:pt>
                <c:pt idx="6">
                  <c:v>2.44%</c:v>
                </c:pt>
                <c:pt idx="7">
                  <c:v>2.31%</c:v>
                </c:pt>
                <c:pt idx="8">
                  <c:v>2.20%</c:v>
                </c:pt>
                <c:pt idx="9">
                  <c:v>2.16%</c:v>
                </c:pt>
                <c:pt idx="10">
                  <c:v>2.12%</c:v>
                </c:pt>
                <c:pt idx="11">
                  <c:v>1.94%</c:v>
                </c:pt>
                <c:pt idx="12">
                  <c:v>1.93%</c:v>
                </c:pt>
                <c:pt idx="13">
                  <c:v>1.90%</c:v>
                </c:pt>
                <c:pt idx="14">
                  <c:v>1.83%</c:v>
                </c:pt>
                <c:pt idx="15">
                  <c:v>1.82%</c:v>
                </c:pt>
                <c:pt idx="16">
                  <c:v>1.81%</c:v>
                </c:pt>
                <c:pt idx="17">
                  <c:v>1.78%</c:v>
                </c:pt>
                <c:pt idx="18">
                  <c:v>1.73%</c:v>
                </c:pt>
                <c:pt idx="19">
                  <c:v>1.72%</c:v>
                </c:pt>
                <c:pt idx="20">
                  <c:v>1.63%</c:v>
                </c:pt>
                <c:pt idx="21">
                  <c:v>1.61%</c:v>
                </c:pt>
                <c:pt idx="22">
                  <c:v>1.59%</c:v>
                </c:pt>
                <c:pt idx="23">
                  <c:v>1.51%a</c:v>
                </c:pt>
                <c:pt idx="24">
                  <c:v>1.51%b</c:v>
                </c:pt>
                <c:pt idx="25">
                  <c:v>1.49%</c:v>
                </c:pt>
                <c:pt idx="26">
                  <c:v>1.41%</c:v>
                </c:pt>
                <c:pt idx="27">
                  <c:v>1.36%</c:v>
                </c:pt>
                <c:pt idx="28">
                  <c:v>1.34%</c:v>
                </c:pt>
                <c:pt idx="29">
                  <c:v>1.29%</c:v>
                </c:pt>
                <c:pt idx="30">
                  <c:v>1.28%</c:v>
                </c:pt>
                <c:pt idx="31">
                  <c:v>1.21%</c:v>
                </c:pt>
                <c:pt idx="32">
                  <c:v>1.15%</c:v>
                </c:pt>
                <c:pt idx="33">
                  <c:v>0.81%</c:v>
                </c:pt>
                <c:pt idx="34">
                  <c:v>0.45%</c:v>
                </c:pt>
                <c:pt idx="35">
                  <c:v>0.16%</c:v>
                </c:pt>
                <c:pt idx="36">
                  <c:v>0.13%</c:v>
                </c:pt>
              </c:strCache>
            </c:strRef>
          </c:cat>
          <c:val>
            <c:numRef>
              <c:f>Sheet1!$U$4:$U$40</c:f>
              <c:numCache>
                <c:formatCode>General</c:formatCode>
                <c:ptCount val="37"/>
                <c:pt idx="0">
                  <c:v>2.6</c:v>
                </c:pt>
                <c:pt idx="1">
                  <c:v>13.4</c:v>
                </c:pt>
                <c:pt idx="2">
                  <c:v>13.4</c:v>
                </c:pt>
                <c:pt idx="3">
                  <c:v>13.4</c:v>
                </c:pt>
                <c:pt idx="4">
                  <c:v>13.4</c:v>
                </c:pt>
                <c:pt idx="5">
                  <c:v>13.4</c:v>
                </c:pt>
                <c:pt idx="6">
                  <c:v>17.5</c:v>
                </c:pt>
                <c:pt idx="7">
                  <c:v>17.5</c:v>
                </c:pt>
                <c:pt idx="8">
                  <c:v>13.8</c:v>
                </c:pt>
                <c:pt idx="9">
                  <c:v>12.5</c:v>
                </c:pt>
                <c:pt idx="10">
                  <c:v>21.2</c:v>
                </c:pt>
                <c:pt idx="11">
                  <c:v>21.2</c:v>
                </c:pt>
                <c:pt idx="12">
                  <c:v>15.8</c:v>
                </c:pt>
                <c:pt idx="13">
                  <c:v>12.5</c:v>
                </c:pt>
                <c:pt idx="14">
                  <c:v>21.2</c:v>
                </c:pt>
                <c:pt idx="15">
                  <c:v>7.8</c:v>
                </c:pt>
                <c:pt idx="16">
                  <c:v>15.8</c:v>
                </c:pt>
                <c:pt idx="17">
                  <c:v>12.5</c:v>
                </c:pt>
                <c:pt idx="18">
                  <c:v>9.6999999999999993</c:v>
                </c:pt>
                <c:pt idx="19">
                  <c:v>15.7</c:v>
                </c:pt>
                <c:pt idx="20">
                  <c:v>17.5</c:v>
                </c:pt>
                <c:pt idx="21">
                  <c:v>15.3</c:v>
                </c:pt>
                <c:pt idx="22">
                  <c:v>7.8</c:v>
                </c:pt>
                <c:pt idx="23">
                  <c:v>15.9</c:v>
                </c:pt>
                <c:pt idx="24">
                  <c:v>16</c:v>
                </c:pt>
                <c:pt idx="25">
                  <c:v>13.8</c:v>
                </c:pt>
                <c:pt idx="26">
                  <c:v>7.8</c:v>
                </c:pt>
                <c:pt idx="27">
                  <c:v>15.9</c:v>
                </c:pt>
                <c:pt idx="28">
                  <c:v>10.5</c:v>
                </c:pt>
                <c:pt idx="29">
                  <c:v>17.5</c:v>
                </c:pt>
                <c:pt idx="30">
                  <c:v>10</c:v>
                </c:pt>
                <c:pt idx="31">
                  <c:v>10</c:v>
                </c:pt>
                <c:pt idx="32">
                  <c:v>10.5</c:v>
                </c:pt>
                <c:pt idx="33">
                  <c:v>10.6</c:v>
                </c:pt>
                <c:pt idx="34">
                  <c:v>15.7</c:v>
                </c:pt>
                <c:pt idx="35">
                  <c:v>7.9</c:v>
                </c:pt>
                <c:pt idx="36">
                  <c:v>15.7</c:v>
                </c:pt>
              </c:numCache>
            </c:numRef>
          </c:val>
        </c:ser>
        <c:dLbls>
          <c:showLegendKey val="0"/>
          <c:showVal val="0"/>
          <c:showCatName val="0"/>
          <c:showSerName val="0"/>
          <c:showPercent val="0"/>
          <c:showBubbleSize val="0"/>
        </c:dLbls>
        <c:gapWidth val="150"/>
        <c:overlap val="100"/>
        <c:axId val="498904712"/>
        <c:axId val="498905496"/>
      </c:barChart>
      <c:catAx>
        <c:axId val="49890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905496"/>
        <c:crosses val="autoZero"/>
        <c:auto val="1"/>
        <c:lblAlgn val="ctr"/>
        <c:lblOffset val="100"/>
        <c:noMultiLvlLbl val="0"/>
      </c:catAx>
      <c:valAx>
        <c:axId val="498905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904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049964-AE17-47D1-899E-E2C5B3692DC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69445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49964-AE17-47D1-899E-E2C5B3692DC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317938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49964-AE17-47D1-899E-E2C5B3692DC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12415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49964-AE17-47D1-899E-E2C5B3692DC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68338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049964-AE17-47D1-899E-E2C5B3692DC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206454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049964-AE17-47D1-899E-E2C5B3692DC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60982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049964-AE17-47D1-899E-E2C5B3692DC5}"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63987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049964-AE17-47D1-899E-E2C5B3692DC5}"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46747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49964-AE17-47D1-899E-E2C5B3692DC5}"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116787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49964-AE17-47D1-899E-E2C5B3692DC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371229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49964-AE17-47D1-899E-E2C5B3692DC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7EBF4-4AAB-4A81-B1E0-6587E76BD11B}" type="slidenum">
              <a:rPr lang="en-US" smtClean="0"/>
              <a:t>‹#›</a:t>
            </a:fld>
            <a:endParaRPr lang="en-US"/>
          </a:p>
        </p:txBody>
      </p:sp>
    </p:spTree>
    <p:extLst>
      <p:ext uri="{BB962C8B-B14F-4D97-AF65-F5344CB8AC3E}">
        <p14:creationId xmlns:p14="http://schemas.microsoft.com/office/powerpoint/2010/main" val="2761261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49964-AE17-47D1-899E-E2C5B3692DC5}" type="datetimeFigureOut">
              <a:rPr lang="en-US" smtClean="0"/>
              <a:t>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7EBF4-4AAB-4A81-B1E0-6587E76BD11B}" type="slidenum">
              <a:rPr lang="en-US" smtClean="0"/>
              <a:t>‹#›</a:t>
            </a:fld>
            <a:endParaRPr lang="en-US"/>
          </a:p>
        </p:txBody>
      </p:sp>
    </p:spTree>
    <p:extLst>
      <p:ext uri="{BB962C8B-B14F-4D97-AF65-F5344CB8AC3E}">
        <p14:creationId xmlns:p14="http://schemas.microsoft.com/office/powerpoint/2010/main" val="1217241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what we did previously (in TRS)</a:t>
            </a:r>
            <a:endParaRPr lang="en-US" dirty="0"/>
          </a:p>
        </p:txBody>
      </p:sp>
      <p:sp>
        <p:nvSpPr>
          <p:cNvPr id="3" name="Content Placeholder 2"/>
          <p:cNvSpPr>
            <a:spLocks noGrp="1"/>
          </p:cNvSpPr>
          <p:nvPr>
            <p:ph idx="1"/>
          </p:nvPr>
        </p:nvSpPr>
        <p:spPr>
          <a:xfrm>
            <a:off x="838200" y="1825625"/>
            <a:ext cx="4586416" cy="4351338"/>
          </a:xfrm>
        </p:spPr>
        <p:txBody>
          <a:bodyPr/>
          <a:lstStyle/>
          <a:p>
            <a:r>
              <a:rPr lang="en-US" dirty="0" smtClean="0"/>
              <a:t>~11 cm scanned in </a:t>
            </a:r>
            <a:r>
              <a:rPr lang="en-US" dirty="0" err="1" smtClean="0"/>
              <a:t>Ind</a:t>
            </a:r>
            <a:r>
              <a:rPr lang="en-US" dirty="0" smtClean="0"/>
              <a:t> CT at higher resolution</a:t>
            </a:r>
          </a:p>
          <a:p>
            <a:r>
              <a:rPr lang="en-US" dirty="0"/>
              <a:t>Smith #1 core at depth 11,147.5–11,147.9 ft. The images represent: A) Core photograph with scale in cm, B) 3D volumetric CT scan, C) Orthographic planes through the CT volume</a:t>
            </a:r>
          </a:p>
        </p:txBody>
      </p:sp>
      <p:pic>
        <p:nvPicPr>
          <p:cNvPr id="4" name="Picture 3"/>
          <p:cNvPicPr>
            <a:picLocks noChangeAspect="1"/>
          </p:cNvPicPr>
          <p:nvPr/>
        </p:nvPicPr>
        <p:blipFill>
          <a:blip r:embed="rId2"/>
          <a:stretch>
            <a:fillRect/>
          </a:stretch>
        </p:blipFill>
        <p:spPr>
          <a:xfrm>
            <a:off x="5993027" y="1825625"/>
            <a:ext cx="5245667" cy="3859309"/>
          </a:xfrm>
          <a:prstGeom prst="rect">
            <a:avLst/>
          </a:prstGeom>
        </p:spPr>
      </p:pic>
    </p:spTree>
    <p:extLst>
      <p:ext uri="{BB962C8B-B14F-4D97-AF65-F5344CB8AC3E}">
        <p14:creationId xmlns:p14="http://schemas.microsoft.com/office/powerpoint/2010/main" val="278009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 – not a great scan, poor contrast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11,135-11,1137 </a:t>
            </a:r>
            <a:r>
              <a:rPr lang="en-US" dirty="0" err="1"/>
              <a:t>ft</a:t>
            </a:r>
            <a:endParaRPr lang="en-US" dirty="0"/>
          </a:p>
          <a:p>
            <a:pPr lvl="1"/>
            <a:r>
              <a:rPr lang="en-US" dirty="0"/>
              <a:t>Sandy/silty burrows  </a:t>
            </a:r>
            <a:r>
              <a:rPr lang="en-US" dirty="0" smtClean="0"/>
              <a:t>69.25%</a:t>
            </a:r>
            <a:endParaRPr lang="en-US" dirty="0"/>
          </a:p>
          <a:p>
            <a:pPr lvl="1"/>
            <a:r>
              <a:rPr lang="en-US" dirty="0"/>
              <a:t>Darker shale  </a:t>
            </a:r>
            <a:r>
              <a:rPr lang="en-US" dirty="0" smtClean="0"/>
              <a:t>23.58%</a:t>
            </a:r>
            <a:endParaRPr lang="en-US" dirty="0"/>
          </a:p>
          <a:p>
            <a:pPr lvl="1"/>
            <a:r>
              <a:rPr lang="en-US" dirty="0"/>
              <a:t>Fractures  </a:t>
            </a:r>
            <a:r>
              <a:rPr lang="en-US" dirty="0" smtClean="0"/>
              <a:t>7.17%</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55.43%</a:t>
            </a:r>
            <a:endParaRPr lang="en-US" dirty="0"/>
          </a:p>
          <a:p>
            <a:pPr lvl="2"/>
            <a:r>
              <a:rPr lang="en-US" dirty="0"/>
              <a:t>Darker shale </a:t>
            </a:r>
            <a:r>
              <a:rPr lang="en-US" dirty="0" smtClean="0"/>
              <a:t>38.09%</a:t>
            </a:r>
            <a:endParaRPr lang="en-US" dirty="0"/>
          </a:p>
          <a:p>
            <a:pPr lvl="2"/>
            <a:r>
              <a:rPr lang="en-US" dirty="0"/>
              <a:t>Fractures </a:t>
            </a:r>
            <a:r>
              <a:rPr lang="en-US" dirty="0" smtClean="0"/>
              <a:t>6.49%</a:t>
            </a:r>
            <a:endParaRPr lang="en-US" dirty="0"/>
          </a:p>
          <a:p>
            <a:endParaRPr lang="en-US" dirty="0"/>
          </a:p>
        </p:txBody>
      </p:sp>
      <p:pic>
        <p:nvPicPr>
          <p:cNvPr id="4" name="Picture 3"/>
          <p:cNvPicPr>
            <a:picLocks noChangeAspect="1"/>
          </p:cNvPicPr>
          <p:nvPr/>
        </p:nvPicPr>
        <p:blipFill>
          <a:blip r:embed="rId2"/>
          <a:stretch>
            <a:fillRect/>
          </a:stretch>
        </p:blipFill>
        <p:spPr>
          <a:xfrm>
            <a:off x="10162674" y="365125"/>
            <a:ext cx="854242" cy="5521569"/>
          </a:xfrm>
          <a:prstGeom prst="rect">
            <a:avLst/>
          </a:prstGeom>
        </p:spPr>
      </p:pic>
      <p:sp>
        <p:nvSpPr>
          <p:cNvPr id="5" name="TextBox 4"/>
          <p:cNvSpPr txBox="1"/>
          <p:nvPr/>
        </p:nvSpPr>
        <p:spPr>
          <a:xfrm>
            <a:off x="9963186" y="6137764"/>
            <a:ext cx="1608221" cy="276999"/>
          </a:xfrm>
          <a:prstGeom prst="rect">
            <a:avLst/>
          </a:prstGeom>
          <a:noFill/>
        </p:spPr>
        <p:txBody>
          <a:bodyPr wrap="square" rtlCol="0">
            <a:spAutoFit/>
          </a:bodyPr>
          <a:lstStyle/>
          <a:p>
            <a:r>
              <a:rPr lang="en-US" sz="1200" b="1" dirty="0"/>
              <a:t>11,135–11,137 </a:t>
            </a:r>
            <a:r>
              <a:rPr lang="en-US" sz="1200" b="1" dirty="0" err="1"/>
              <a:t>ft</a:t>
            </a:r>
            <a:r>
              <a:rPr lang="en-US" sz="1200" b="1" dirty="0"/>
              <a:t> </a:t>
            </a:r>
            <a:endParaRPr lang="en-US" sz="1200" dirty="0"/>
          </a:p>
        </p:txBody>
      </p:sp>
      <p:sp>
        <p:nvSpPr>
          <p:cNvPr id="6" name="5-Point Star 5"/>
          <p:cNvSpPr/>
          <p:nvPr/>
        </p:nvSpPr>
        <p:spPr>
          <a:xfrm>
            <a:off x="9805737" y="3892538"/>
            <a:ext cx="264695" cy="2165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951495" y="4000822"/>
            <a:ext cx="1211179" cy="923330"/>
          </a:xfrm>
          <a:prstGeom prst="rect">
            <a:avLst/>
          </a:prstGeom>
          <a:noFill/>
        </p:spPr>
        <p:txBody>
          <a:bodyPr wrap="square" rtlCol="0">
            <a:spAutoFit/>
          </a:bodyPr>
          <a:lstStyle/>
          <a:p>
            <a:r>
              <a:rPr lang="en-US" dirty="0" smtClean="0"/>
              <a:t>Sam VR 2.17%, 11,136.5</a:t>
            </a:r>
            <a:endParaRPr lang="en-US" dirty="0"/>
          </a:p>
        </p:txBody>
      </p:sp>
      <p:pic>
        <p:nvPicPr>
          <p:cNvPr id="8" name="Picture 7"/>
          <p:cNvPicPr>
            <a:picLocks noChangeAspect="1"/>
          </p:cNvPicPr>
          <p:nvPr/>
        </p:nvPicPr>
        <p:blipFill rotWithShape="1">
          <a:blip r:embed="rId3"/>
          <a:srcRect l="12730" t="5873" r="10130" b="4285"/>
          <a:stretch/>
        </p:blipFill>
        <p:spPr>
          <a:xfrm>
            <a:off x="11281611" y="365125"/>
            <a:ext cx="868233" cy="5521569"/>
          </a:xfrm>
          <a:prstGeom prst="rect">
            <a:avLst/>
          </a:prstGeom>
        </p:spPr>
      </p:pic>
    </p:spTree>
    <p:extLst>
      <p:ext uri="{BB962C8B-B14F-4D97-AF65-F5344CB8AC3E}">
        <p14:creationId xmlns:p14="http://schemas.microsoft.com/office/powerpoint/2010/main" val="296572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11,138-11,1140 </a:t>
            </a:r>
            <a:r>
              <a:rPr lang="en-US" dirty="0" err="1"/>
              <a:t>ft</a:t>
            </a:r>
            <a:endParaRPr lang="en-US" dirty="0"/>
          </a:p>
          <a:p>
            <a:pPr lvl="1"/>
            <a:r>
              <a:rPr lang="en-US" dirty="0"/>
              <a:t>Sandy/silty burrows  </a:t>
            </a:r>
            <a:r>
              <a:rPr lang="en-US" dirty="0" smtClean="0"/>
              <a:t>75.93%</a:t>
            </a:r>
            <a:endParaRPr lang="en-US" dirty="0"/>
          </a:p>
          <a:p>
            <a:pPr lvl="1"/>
            <a:r>
              <a:rPr lang="en-US" dirty="0"/>
              <a:t>Darker shale  </a:t>
            </a:r>
            <a:r>
              <a:rPr lang="en-US" dirty="0" smtClean="0"/>
              <a:t>19.32%</a:t>
            </a:r>
            <a:endParaRPr lang="en-US" dirty="0"/>
          </a:p>
          <a:p>
            <a:pPr lvl="1"/>
            <a:r>
              <a:rPr lang="en-US" dirty="0"/>
              <a:t>Fractures  </a:t>
            </a:r>
            <a:r>
              <a:rPr lang="en-US" dirty="0" smtClean="0"/>
              <a:t>4.74%</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88.73%</a:t>
            </a:r>
            <a:endParaRPr lang="en-US" dirty="0"/>
          </a:p>
          <a:p>
            <a:pPr lvl="2"/>
            <a:r>
              <a:rPr lang="en-US" dirty="0"/>
              <a:t>Darker shale </a:t>
            </a:r>
            <a:r>
              <a:rPr lang="en-US" dirty="0" smtClean="0"/>
              <a:t>10.44%</a:t>
            </a:r>
            <a:endParaRPr lang="en-US" dirty="0"/>
          </a:p>
          <a:p>
            <a:pPr lvl="2"/>
            <a:r>
              <a:rPr lang="en-US" dirty="0"/>
              <a:t>Fractures </a:t>
            </a:r>
            <a:r>
              <a:rPr lang="en-US" dirty="0" smtClean="0"/>
              <a:t>0.82%</a:t>
            </a:r>
            <a:endParaRPr lang="en-US" dirty="0"/>
          </a:p>
          <a:p>
            <a:endParaRPr lang="en-US" dirty="0"/>
          </a:p>
        </p:txBody>
      </p:sp>
      <p:pic>
        <p:nvPicPr>
          <p:cNvPr id="4" name="Picture 3"/>
          <p:cNvPicPr>
            <a:picLocks noChangeAspect="1"/>
          </p:cNvPicPr>
          <p:nvPr/>
        </p:nvPicPr>
        <p:blipFill>
          <a:blip r:embed="rId2"/>
          <a:stretch>
            <a:fillRect/>
          </a:stretch>
        </p:blipFill>
        <p:spPr>
          <a:xfrm>
            <a:off x="9189993" y="517996"/>
            <a:ext cx="825092" cy="5521569"/>
          </a:xfrm>
          <a:prstGeom prst="rect">
            <a:avLst/>
          </a:prstGeom>
        </p:spPr>
      </p:pic>
      <p:sp>
        <p:nvSpPr>
          <p:cNvPr id="5" name="TextBox 4"/>
          <p:cNvSpPr txBox="1"/>
          <p:nvPr/>
        </p:nvSpPr>
        <p:spPr>
          <a:xfrm>
            <a:off x="8798428" y="6290635"/>
            <a:ext cx="1608221" cy="276999"/>
          </a:xfrm>
          <a:prstGeom prst="rect">
            <a:avLst/>
          </a:prstGeom>
          <a:noFill/>
        </p:spPr>
        <p:txBody>
          <a:bodyPr wrap="square" rtlCol="0">
            <a:spAutoFit/>
          </a:bodyPr>
          <a:lstStyle/>
          <a:p>
            <a:r>
              <a:rPr lang="en-US" sz="1200" b="1" dirty="0" smtClean="0"/>
              <a:t>11,138–11,140 </a:t>
            </a:r>
            <a:r>
              <a:rPr lang="en-US" sz="1200" b="1" dirty="0" err="1"/>
              <a:t>ft</a:t>
            </a:r>
            <a:r>
              <a:rPr lang="en-US" sz="1200" b="1" dirty="0"/>
              <a:t> </a:t>
            </a:r>
            <a:endParaRPr lang="en-US" sz="1200" dirty="0"/>
          </a:p>
        </p:txBody>
      </p:sp>
      <p:sp>
        <p:nvSpPr>
          <p:cNvPr id="6" name="5-Point Star 5"/>
          <p:cNvSpPr/>
          <p:nvPr/>
        </p:nvSpPr>
        <p:spPr>
          <a:xfrm>
            <a:off x="10015085" y="4755272"/>
            <a:ext cx="260722" cy="2767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368048" y="4562237"/>
            <a:ext cx="1168277" cy="646331"/>
          </a:xfrm>
          <a:prstGeom prst="rect">
            <a:avLst/>
          </a:prstGeom>
          <a:noFill/>
        </p:spPr>
        <p:txBody>
          <a:bodyPr wrap="square" rtlCol="0">
            <a:spAutoFit/>
          </a:bodyPr>
          <a:lstStyle/>
          <a:p>
            <a:r>
              <a:rPr lang="en-US" dirty="0" smtClean="0"/>
              <a:t>1.82, SW, 11,139.5</a:t>
            </a:r>
            <a:endParaRPr lang="en-US" dirty="0"/>
          </a:p>
        </p:txBody>
      </p:sp>
      <p:sp>
        <p:nvSpPr>
          <p:cNvPr id="8" name="5-Point Star 7"/>
          <p:cNvSpPr/>
          <p:nvPr/>
        </p:nvSpPr>
        <p:spPr>
          <a:xfrm>
            <a:off x="10005126" y="3445381"/>
            <a:ext cx="260722" cy="2767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328919" y="3122079"/>
            <a:ext cx="1515751" cy="923330"/>
          </a:xfrm>
          <a:prstGeom prst="rect">
            <a:avLst/>
          </a:prstGeom>
          <a:noFill/>
        </p:spPr>
        <p:txBody>
          <a:bodyPr wrap="square" rtlCol="0">
            <a:spAutoFit/>
          </a:bodyPr>
          <a:lstStyle/>
          <a:p>
            <a:r>
              <a:rPr lang="en-US" dirty="0" smtClean="0"/>
              <a:t>1.59 and 1.41, Amy Close, 11,139</a:t>
            </a:r>
            <a:endParaRPr lang="en-US" dirty="0"/>
          </a:p>
        </p:txBody>
      </p:sp>
      <p:pic>
        <p:nvPicPr>
          <p:cNvPr id="10" name="Picture 9"/>
          <p:cNvPicPr>
            <a:picLocks noChangeAspect="1"/>
          </p:cNvPicPr>
          <p:nvPr/>
        </p:nvPicPr>
        <p:blipFill rotWithShape="1">
          <a:blip r:embed="rId3"/>
          <a:srcRect l="16418" t="5080" r="6589" b="3968"/>
          <a:stretch/>
        </p:blipFill>
        <p:spPr>
          <a:xfrm>
            <a:off x="7087061" y="517996"/>
            <a:ext cx="905807" cy="5521569"/>
          </a:xfrm>
          <a:prstGeom prst="rect">
            <a:avLst/>
          </a:prstGeom>
        </p:spPr>
      </p:pic>
    </p:spTree>
    <p:extLst>
      <p:ext uri="{BB962C8B-B14F-4D97-AF65-F5344CB8AC3E}">
        <p14:creationId xmlns:p14="http://schemas.microsoft.com/office/powerpoint/2010/main" val="256807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8907197" y="974743"/>
            <a:ext cx="741764" cy="5269832"/>
          </a:xfrm>
          <a:prstGeom prst="rect">
            <a:avLst/>
          </a:prstGeom>
        </p:spPr>
      </p:pic>
      <p:sp>
        <p:nvSpPr>
          <p:cNvPr id="25" name="TextBox 24"/>
          <p:cNvSpPr txBox="1"/>
          <p:nvPr/>
        </p:nvSpPr>
        <p:spPr>
          <a:xfrm>
            <a:off x="8707709" y="6258737"/>
            <a:ext cx="1608221" cy="276999"/>
          </a:xfrm>
          <a:prstGeom prst="rect">
            <a:avLst/>
          </a:prstGeom>
          <a:noFill/>
        </p:spPr>
        <p:txBody>
          <a:bodyPr wrap="square" rtlCol="0">
            <a:spAutoFit/>
          </a:bodyPr>
          <a:lstStyle/>
          <a:p>
            <a:r>
              <a:rPr lang="en-US" sz="1200" b="1" dirty="0" smtClean="0"/>
              <a:t>11,149–11,151 </a:t>
            </a:r>
            <a:r>
              <a:rPr lang="en-US" sz="1200" b="1" dirty="0" err="1"/>
              <a:t>ft</a:t>
            </a:r>
            <a:r>
              <a:rPr lang="en-US" sz="1200" b="1" dirty="0"/>
              <a:t> </a:t>
            </a:r>
            <a:endParaRPr lang="en-US" sz="1200" dirty="0"/>
          </a:p>
        </p:txBody>
      </p:sp>
      <p:sp>
        <p:nvSpPr>
          <p:cNvPr id="26" name="5-Point Star 25"/>
          <p:cNvSpPr/>
          <p:nvPr/>
        </p:nvSpPr>
        <p:spPr>
          <a:xfrm>
            <a:off x="8526197" y="5433237"/>
            <a:ext cx="381000" cy="3274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389628" y="5433237"/>
            <a:ext cx="1574382" cy="646331"/>
          </a:xfrm>
          <a:prstGeom prst="rect">
            <a:avLst/>
          </a:prstGeom>
          <a:noFill/>
        </p:spPr>
        <p:txBody>
          <a:bodyPr wrap="square" rtlCol="0">
            <a:spAutoFit/>
          </a:bodyPr>
          <a:lstStyle/>
          <a:p>
            <a:r>
              <a:rPr lang="en-US" dirty="0" smtClean="0"/>
              <a:t>Sam 2.12%, 11,150.8</a:t>
            </a:r>
            <a:endParaRPr lang="en-US" dirty="0"/>
          </a:p>
        </p:txBody>
      </p:sp>
      <p:sp>
        <p:nvSpPr>
          <p:cNvPr id="28" name="5-Point Star 27"/>
          <p:cNvSpPr/>
          <p:nvPr/>
        </p:nvSpPr>
        <p:spPr>
          <a:xfrm>
            <a:off x="8596995" y="4314648"/>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96191" y="4514234"/>
            <a:ext cx="1869626" cy="646331"/>
          </a:xfrm>
          <a:prstGeom prst="rect">
            <a:avLst/>
          </a:prstGeom>
          <a:noFill/>
        </p:spPr>
        <p:txBody>
          <a:bodyPr wrap="square" rtlCol="0">
            <a:spAutoFit/>
          </a:bodyPr>
          <a:lstStyle/>
          <a:p>
            <a:r>
              <a:rPr lang="en-US" dirty="0" smtClean="0"/>
              <a:t>2.16, SW, 11,150.50</a:t>
            </a:r>
            <a:endParaRPr lang="en-US" dirty="0"/>
          </a:p>
        </p:txBody>
      </p:sp>
      <p:sp>
        <p:nvSpPr>
          <p:cNvPr id="30" name="5-Point Star 29"/>
          <p:cNvSpPr/>
          <p:nvPr/>
        </p:nvSpPr>
        <p:spPr>
          <a:xfrm>
            <a:off x="9645098" y="3135997"/>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591143" y="2535320"/>
            <a:ext cx="2040876" cy="646331"/>
          </a:xfrm>
          <a:prstGeom prst="rect">
            <a:avLst/>
          </a:prstGeom>
          <a:noFill/>
        </p:spPr>
        <p:txBody>
          <a:bodyPr wrap="square" rtlCol="0">
            <a:spAutoFit/>
          </a:bodyPr>
          <a:lstStyle/>
          <a:p>
            <a:r>
              <a:rPr lang="en-US" dirty="0" smtClean="0"/>
              <a:t>1.78 and 1.90, Amy Close, 11,150</a:t>
            </a:r>
            <a:endParaRPr lang="en-US" dirty="0"/>
          </a:p>
        </p:txBody>
      </p:sp>
      <p:sp>
        <p:nvSpPr>
          <p:cNvPr id="32" name="Title 1"/>
          <p:cNvSpPr>
            <a:spLocks noGrp="1"/>
          </p:cNvSpPr>
          <p:nvPr>
            <p:ph type="title"/>
          </p:nvPr>
        </p:nvSpPr>
        <p:spPr>
          <a:xfrm>
            <a:off x="838200" y="365125"/>
            <a:ext cx="10515600" cy="1325563"/>
          </a:xfrm>
        </p:spPr>
        <p:txBody>
          <a:bodyPr/>
          <a:lstStyle/>
          <a:p>
            <a:r>
              <a:rPr lang="en-US" dirty="0" smtClean="0"/>
              <a:t>Med CT</a:t>
            </a:r>
            <a:endParaRPr lang="en-US" dirty="0"/>
          </a:p>
        </p:txBody>
      </p:sp>
      <p:sp>
        <p:nvSpPr>
          <p:cNvPr id="33" name="Content Placeholder 2"/>
          <p:cNvSpPr>
            <a:spLocks noGrp="1"/>
          </p:cNvSpPr>
          <p:nvPr>
            <p:ph idx="1"/>
          </p:nvPr>
        </p:nvSpPr>
        <p:spPr>
          <a:xfrm>
            <a:off x="838200" y="1825625"/>
            <a:ext cx="6644273" cy="4351338"/>
          </a:xfrm>
        </p:spPr>
        <p:txBody>
          <a:bodyPr/>
          <a:lstStyle/>
          <a:p>
            <a:r>
              <a:rPr lang="en-US" dirty="0"/>
              <a:t>Using entire volumes</a:t>
            </a:r>
          </a:p>
          <a:p>
            <a:pPr lvl="1"/>
            <a:r>
              <a:rPr lang="en-US" dirty="0" smtClean="0"/>
              <a:t>11,149-11,151 </a:t>
            </a:r>
            <a:r>
              <a:rPr lang="en-US" dirty="0" err="1"/>
              <a:t>ft</a:t>
            </a:r>
            <a:endParaRPr lang="en-US" dirty="0"/>
          </a:p>
          <a:p>
            <a:pPr lvl="1"/>
            <a:r>
              <a:rPr lang="en-US" dirty="0"/>
              <a:t>Sandy/silty burrows  </a:t>
            </a:r>
            <a:r>
              <a:rPr lang="en-US" dirty="0" smtClean="0"/>
              <a:t>32.12%</a:t>
            </a:r>
            <a:endParaRPr lang="en-US" dirty="0"/>
          </a:p>
          <a:p>
            <a:pPr lvl="1"/>
            <a:r>
              <a:rPr lang="en-US" dirty="0"/>
              <a:t>Darker shale  </a:t>
            </a:r>
            <a:r>
              <a:rPr lang="en-US" dirty="0" smtClean="0"/>
              <a:t>52.77%</a:t>
            </a:r>
            <a:endParaRPr lang="en-US" dirty="0"/>
          </a:p>
          <a:p>
            <a:pPr lvl="1"/>
            <a:r>
              <a:rPr lang="en-US" dirty="0"/>
              <a:t>Fractures  </a:t>
            </a:r>
            <a:r>
              <a:rPr lang="en-US" dirty="0" smtClean="0"/>
              <a:t>15.11%</a:t>
            </a:r>
            <a:endParaRPr lang="en-US" dirty="0"/>
          </a:p>
          <a:p>
            <a:pPr marL="457200" lvl="1" indent="0">
              <a:buNone/>
            </a:pPr>
            <a:endParaRPr lang="en-US" dirty="0"/>
          </a:p>
          <a:p>
            <a:endParaRPr lang="en-US" dirty="0"/>
          </a:p>
        </p:txBody>
      </p:sp>
      <p:pic>
        <p:nvPicPr>
          <p:cNvPr id="2" name="Picture 1"/>
          <p:cNvPicPr>
            <a:picLocks noChangeAspect="1"/>
          </p:cNvPicPr>
          <p:nvPr/>
        </p:nvPicPr>
        <p:blipFill rotWithShape="1">
          <a:blip r:embed="rId3"/>
          <a:srcRect l="17540" t="5555" r="10706" b="4445"/>
          <a:stretch/>
        </p:blipFill>
        <p:spPr>
          <a:xfrm>
            <a:off x="6513033" y="974743"/>
            <a:ext cx="780716" cy="5269832"/>
          </a:xfrm>
          <a:prstGeom prst="rect">
            <a:avLst/>
          </a:prstGeom>
        </p:spPr>
      </p:pic>
    </p:spTree>
    <p:extLst>
      <p:ext uri="{BB962C8B-B14F-4D97-AF65-F5344CB8AC3E}">
        <p14:creationId xmlns:p14="http://schemas.microsoft.com/office/powerpoint/2010/main" val="1822988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11,152-11,154 </a:t>
            </a:r>
            <a:r>
              <a:rPr lang="en-US" dirty="0" err="1"/>
              <a:t>ft</a:t>
            </a:r>
            <a:endParaRPr lang="en-US" dirty="0"/>
          </a:p>
          <a:p>
            <a:pPr lvl="1"/>
            <a:r>
              <a:rPr lang="en-US" dirty="0"/>
              <a:t>Sandy/silty burrows  </a:t>
            </a:r>
            <a:r>
              <a:rPr lang="en-US" dirty="0" smtClean="0"/>
              <a:t>36.87%</a:t>
            </a:r>
            <a:endParaRPr lang="en-US" dirty="0"/>
          </a:p>
          <a:p>
            <a:pPr lvl="1"/>
            <a:r>
              <a:rPr lang="en-US" dirty="0"/>
              <a:t>Darker shale  </a:t>
            </a:r>
            <a:r>
              <a:rPr lang="en-US" dirty="0" smtClean="0"/>
              <a:t>51.43%</a:t>
            </a:r>
            <a:endParaRPr lang="en-US" dirty="0"/>
          </a:p>
          <a:p>
            <a:pPr lvl="1"/>
            <a:r>
              <a:rPr lang="en-US" dirty="0"/>
              <a:t>Fractures  </a:t>
            </a:r>
            <a:r>
              <a:rPr lang="en-US" dirty="0" smtClean="0"/>
              <a:t>11.70%</a:t>
            </a:r>
            <a:endParaRPr lang="en-US" dirty="0"/>
          </a:p>
          <a:p>
            <a:pPr marL="457200"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10187999" y="996008"/>
            <a:ext cx="726981" cy="5269832"/>
          </a:xfrm>
          <a:prstGeom prst="rect">
            <a:avLst/>
          </a:prstGeom>
        </p:spPr>
      </p:pic>
      <p:sp>
        <p:nvSpPr>
          <p:cNvPr id="5" name="TextBox 4"/>
          <p:cNvSpPr txBox="1"/>
          <p:nvPr/>
        </p:nvSpPr>
        <p:spPr>
          <a:xfrm>
            <a:off x="9896696" y="6280002"/>
            <a:ext cx="1608221" cy="276999"/>
          </a:xfrm>
          <a:prstGeom prst="rect">
            <a:avLst/>
          </a:prstGeom>
          <a:noFill/>
        </p:spPr>
        <p:txBody>
          <a:bodyPr wrap="square" rtlCol="0">
            <a:spAutoFit/>
          </a:bodyPr>
          <a:lstStyle/>
          <a:p>
            <a:r>
              <a:rPr lang="en-US" sz="1200" b="1" dirty="0" smtClean="0"/>
              <a:t>11,152–11,154 </a:t>
            </a:r>
            <a:r>
              <a:rPr lang="en-US" sz="1200" b="1" dirty="0" err="1"/>
              <a:t>ft</a:t>
            </a:r>
            <a:r>
              <a:rPr lang="en-US" sz="1200" b="1" dirty="0"/>
              <a:t> </a:t>
            </a:r>
            <a:endParaRPr lang="en-US" sz="1200" dirty="0"/>
          </a:p>
        </p:txBody>
      </p:sp>
      <p:sp>
        <p:nvSpPr>
          <p:cNvPr id="6" name="5-Point Star 5"/>
          <p:cNvSpPr/>
          <p:nvPr/>
        </p:nvSpPr>
        <p:spPr>
          <a:xfrm>
            <a:off x="9849965" y="3711723"/>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632417" y="4053615"/>
            <a:ext cx="1600200" cy="923330"/>
          </a:xfrm>
          <a:prstGeom prst="rect">
            <a:avLst/>
          </a:prstGeom>
          <a:noFill/>
        </p:spPr>
        <p:txBody>
          <a:bodyPr wrap="square" rtlCol="0">
            <a:spAutoFit/>
          </a:bodyPr>
          <a:lstStyle/>
          <a:p>
            <a:r>
              <a:rPr lang="en-US" dirty="0" smtClean="0"/>
              <a:t>1.93 and 1.81, Amy Close, 11,153</a:t>
            </a:r>
            <a:endParaRPr lang="en-US" dirty="0"/>
          </a:p>
        </p:txBody>
      </p:sp>
      <p:pic>
        <p:nvPicPr>
          <p:cNvPr id="8" name="Picture 7"/>
          <p:cNvPicPr>
            <a:picLocks noChangeAspect="1"/>
          </p:cNvPicPr>
          <p:nvPr/>
        </p:nvPicPr>
        <p:blipFill rotWithShape="1">
          <a:blip r:embed="rId3"/>
          <a:srcRect l="12193" t="5238" r="10392" b="4127"/>
          <a:stretch/>
        </p:blipFill>
        <p:spPr>
          <a:xfrm>
            <a:off x="7576458" y="996009"/>
            <a:ext cx="795838" cy="5283994"/>
          </a:xfrm>
          <a:prstGeom prst="rect">
            <a:avLst/>
          </a:prstGeom>
        </p:spPr>
      </p:pic>
    </p:spTree>
    <p:extLst>
      <p:ext uri="{BB962C8B-B14F-4D97-AF65-F5344CB8AC3E}">
        <p14:creationId xmlns:p14="http://schemas.microsoft.com/office/powerpoint/2010/main" val="172387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11,154-11,157 </a:t>
            </a:r>
            <a:r>
              <a:rPr lang="en-US" dirty="0" err="1"/>
              <a:t>ft</a:t>
            </a:r>
            <a:endParaRPr lang="en-US" dirty="0"/>
          </a:p>
          <a:p>
            <a:pPr lvl="1"/>
            <a:r>
              <a:rPr lang="en-US" dirty="0"/>
              <a:t>Sandy/silty burrows 33.49 </a:t>
            </a:r>
            <a:r>
              <a:rPr lang="en-US" dirty="0" smtClean="0"/>
              <a:t>%</a:t>
            </a:r>
            <a:endParaRPr lang="en-US" dirty="0"/>
          </a:p>
          <a:p>
            <a:pPr lvl="1"/>
            <a:r>
              <a:rPr lang="en-US" dirty="0"/>
              <a:t>Darker shale 54.03 </a:t>
            </a:r>
            <a:r>
              <a:rPr lang="en-US" dirty="0" smtClean="0"/>
              <a:t>%</a:t>
            </a:r>
            <a:endParaRPr lang="en-US" dirty="0"/>
          </a:p>
          <a:p>
            <a:pPr lvl="1"/>
            <a:r>
              <a:rPr lang="en-US" dirty="0"/>
              <a:t>Fractures 12.48 </a:t>
            </a:r>
            <a:r>
              <a:rPr lang="en-US" dirty="0" smtClean="0"/>
              <a:t>%</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21.89%</a:t>
            </a:r>
            <a:endParaRPr lang="en-US" dirty="0"/>
          </a:p>
          <a:p>
            <a:pPr lvl="2"/>
            <a:r>
              <a:rPr lang="en-US" dirty="0"/>
              <a:t>Darker shale </a:t>
            </a:r>
            <a:r>
              <a:rPr lang="en-US" dirty="0" smtClean="0"/>
              <a:t>64.06%</a:t>
            </a:r>
            <a:endParaRPr lang="en-US" dirty="0"/>
          </a:p>
          <a:p>
            <a:pPr lvl="2"/>
            <a:r>
              <a:rPr lang="en-US" dirty="0"/>
              <a:t>Fractures </a:t>
            </a:r>
            <a:r>
              <a:rPr lang="en-US" dirty="0" smtClean="0"/>
              <a:t>14.06%</a:t>
            </a:r>
            <a:endParaRPr lang="en-US" dirty="0"/>
          </a:p>
          <a:p>
            <a:endParaRPr lang="en-US" dirty="0"/>
          </a:p>
        </p:txBody>
      </p:sp>
      <p:pic>
        <p:nvPicPr>
          <p:cNvPr id="4" name="Picture 3"/>
          <p:cNvPicPr>
            <a:picLocks noChangeAspect="1"/>
          </p:cNvPicPr>
          <p:nvPr/>
        </p:nvPicPr>
        <p:blipFill>
          <a:blip r:embed="rId2"/>
          <a:stretch>
            <a:fillRect/>
          </a:stretch>
        </p:blipFill>
        <p:spPr>
          <a:xfrm>
            <a:off x="9693174" y="907131"/>
            <a:ext cx="725073" cy="5269832"/>
          </a:xfrm>
          <a:prstGeom prst="rect">
            <a:avLst/>
          </a:prstGeom>
        </p:spPr>
      </p:pic>
      <p:sp>
        <p:nvSpPr>
          <p:cNvPr id="5" name="TextBox 4"/>
          <p:cNvSpPr txBox="1"/>
          <p:nvPr/>
        </p:nvSpPr>
        <p:spPr>
          <a:xfrm>
            <a:off x="9399963" y="6191125"/>
            <a:ext cx="1608221" cy="276999"/>
          </a:xfrm>
          <a:prstGeom prst="rect">
            <a:avLst/>
          </a:prstGeom>
          <a:noFill/>
        </p:spPr>
        <p:txBody>
          <a:bodyPr wrap="square" rtlCol="0">
            <a:spAutoFit/>
          </a:bodyPr>
          <a:lstStyle/>
          <a:p>
            <a:r>
              <a:rPr lang="en-US" sz="1200" b="1" dirty="0" smtClean="0"/>
              <a:t>11,154–11,157 </a:t>
            </a:r>
            <a:r>
              <a:rPr lang="en-US" sz="1200" b="1" dirty="0" err="1"/>
              <a:t>ft</a:t>
            </a:r>
            <a:r>
              <a:rPr lang="en-US" sz="1200" b="1" dirty="0"/>
              <a:t> </a:t>
            </a:r>
            <a:endParaRPr lang="en-US" sz="1200" dirty="0"/>
          </a:p>
        </p:txBody>
      </p:sp>
      <p:sp>
        <p:nvSpPr>
          <p:cNvPr id="6" name="5-Point Star 5"/>
          <p:cNvSpPr/>
          <p:nvPr/>
        </p:nvSpPr>
        <p:spPr>
          <a:xfrm>
            <a:off x="10467308" y="1877259"/>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536327" y="4115133"/>
            <a:ext cx="1600200" cy="923330"/>
          </a:xfrm>
          <a:prstGeom prst="rect">
            <a:avLst/>
          </a:prstGeom>
          <a:noFill/>
        </p:spPr>
        <p:txBody>
          <a:bodyPr wrap="square" rtlCol="0">
            <a:spAutoFit/>
          </a:bodyPr>
          <a:lstStyle/>
          <a:p>
            <a:r>
              <a:rPr lang="en-US" dirty="0" smtClean="0"/>
              <a:t>? 1.36, Weatherford, 11,155.9</a:t>
            </a:r>
            <a:endParaRPr lang="en-US" dirty="0"/>
          </a:p>
        </p:txBody>
      </p:sp>
      <p:sp>
        <p:nvSpPr>
          <p:cNvPr id="8" name="5-Point Star 7"/>
          <p:cNvSpPr/>
          <p:nvPr/>
        </p:nvSpPr>
        <p:spPr>
          <a:xfrm>
            <a:off x="10443558" y="3814344"/>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91800" y="1223847"/>
            <a:ext cx="1600200" cy="646331"/>
          </a:xfrm>
          <a:prstGeom prst="rect">
            <a:avLst/>
          </a:prstGeom>
          <a:noFill/>
        </p:spPr>
        <p:txBody>
          <a:bodyPr wrap="square" rtlCol="0">
            <a:spAutoFit/>
          </a:bodyPr>
          <a:lstStyle/>
          <a:p>
            <a:r>
              <a:rPr lang="en-US" dirty="0" smtClean="0"/>
              <a:t>1.51, SW 11,155.50</a:t>
            </a:r>
            <a:endParaRPr lang="en-US" dirty="0"/>
          </a:p>
        </p:txBody>
      </p:sp>
      <p:pic>
        <p:nvPicPr>
          <p:cNvPr id="10" name="Picture 9"/>
          <p:cNvPicPr>
            <a:picLocks noChangeAspect="1"/>
          </p:cNvPicPr>
          <p:nvPr/>
        </p:nvPicPr>
        <p:blipFill rotWithShape="1">
          <a:blip r:embed="rId3"/>
          <a:srcRect l="16865" t="5555" r="10761" b="4286"/>
          <a:stretch/>
        </p:blipFill>
        <p:spPr>
          <a:xfrm>
            <a:off x="8032037" y="909751"/>
            <a:ext cx="769680" cy="5267212"/>
          </a:xfrm>
          <a:prstGeom prst="rect">
            <a:avLst/>
          </a:prstGeom>
        </p:spPr>
      </p:pic>
    </p:spTree>
    <p:extLst>
      <p:ext uri="{BB962C8B-B14F-4D97-AF65-F5344CB8AC3E}">
        <p14:creationId xmlns:p14="http://schemas.microsoft.com/office/powerpoint/2010/main" val="363582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11,191-11,193 </a:t>
            </a:r>
            <a:r>
              <a:rPr lang="en-US" dirty="0" err="1"/>
              <a:t>ft</a:t>
            </a:r>
            <a:endParaRPr lang="en-US" dirty="0"/>
          </a:p>
          <a:p>
            <a:pPr lvl="1"/>
            <a:r>
              <a:rPr lang="en-US" dirty="0"/>
              <a:t>Sandy/silty burrows </a:t>
            </a:r>
            <a:r>
              <a:rPr lang="en-US" dirty="0" smtClean="0"/>
              <a:t> 30.54%</a:t>
            </a:r>
            <a:endParaRPr lang="en-US" dirty="0"/>
          </a:p>
          <a:p>
            <a:pPr lvl="1"/>
            <a:r>
              <a:rPr lang="en-US" dirty="0"/>
              <a:t>Darker shale </a:t>
            </a:r>
            <a:r>
              <a:rPr lang="en-US" dirty="0" smtClean="0"/>
              <a:t> 54.06%</a:t>
            </a:r>
            <a:endParaRPr lang="en-US" dirty="0"/>
          </a:p>
          <a:p>
            <a:pPr lvl="1"/>
            <a:r>
              <a:rPr lang="en-US" dirty="0"/>
              <a:t>Fractures </a:t>
            </a:r>
            <a:r>
              <a:rPr lang="en-US" dirty="0" smtClean="0"/>
              <a:t>15.40%</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21.4%</a:t>
            </a:r>
            <a:endParaRPr lang="en-US" dirty="0"/>
          </a:p>
          <a:p>
            <a:pPr lvl="2"/>
            <a:r>
              <a:rPr lang="en-US" dirty="0"/>
              <a:t>Darker shale </a:t>
            </a:r>
            <a:r>
              <a:rPr lang="en-US" dirty="0" smtClean="0"/>
              <a:t>62.97%</a:t>
            </a:r>
            <a:endParaRPr lang="en-US" dirty="0"/>
          </a:p>
          <a:p>
            <a:pPr lvl="2"/>
            <a:r>
              <a:rPr lang="en-US" dirty="0"/>
              <a:t>Fractures </a:t>
            </a:r>
            <a:r>
              <a:rPr lang="en-US" dirty="0" smtClean="0"/>
              <a:t>15.65%</a:t>
            </a:r>
            <a:endParaRPr lang="en-US" dirty="0"/>
          </a:p>
          <a:p>
            <a:endParaRPr lang="en-US" dirty="0"/>
          </a:p>
        </p:txBody>
      </p:sp>
      <p:pic>
        <p:nvPicPr>
          <p:cNvPr id="4" name="Picture 3"/>
          <p:cNvPicPr>
            <a:picLocks noChangeAspect="1"/>
          </p:cNvPicPr>
          <p:nvPr/>
        </p:nvPicPr>
        <p:blipFill>
          <a:blip r:embed="rId2"/>
          <a:stretch>
            <a:fillRect/>
          </a:stretch>
        </p:blipFill>
        <p:spPr>
          <a:xfrm>
            <a:off x="9865107" y="703434"/>
            <a:ext cx="975161" cy="5558590"/>
          </a:xfrm>
          <a:prstGeom prst="rect">
            <a:avLst/>
          </a:prstGeom>
        </p:spPr>
      </p:pic>
      <p:sp>
        <p:nvSpPr>
          <p:cNvPr id="5" name="TextBox 4"/>
          <p:cNvSpPr txBox="1"/>
          <p:nvPr/>
        </p:nvSpPr>
        <p:spPr>
          <a:xfrm>
            <a:off x="9745579" y="6396961"/>
            <a:ext cx="1608221" cy="276999"/>
          </a:xfrm>
          <a:prstGeom prst="rect">
            <a:avLst/>
          </a:prstGeom>
          <a:noFill/>
        </p:spPr>
        <p:txBody>
          <a:bodyPr wrap="square" rtlCol="0">
            <a:spAutoFit/>
          </a:bodyPr>
          <a:lstStyle/>
          <a:p>
            <a:r>
              <a:rPr lang="en-US" sz="1200" b="1" dirty="0" smtClean="0"/>
              <a:t>11,191–11,193 </a:t>
            </a:r>
            <a:r>
              <a:rPr lang="en-US" sz="1200" b="1" dirty="0" err="1"/>
              <a:t>ft</a:t>
            </a:r>
            <a:r>
              <a:rPr lang="en-US" sz="1200" b="1" dirty="0"/>
              <a:t> </a:t>
            </a:r>
            <a:endParaRPr lang="en-US" sz="1200" dirty="0"/>
          </a:p>
        </p:txBody>
      </p:sp>
      <p:sp>
        <p:nvSpPr>
          <p:cNvPr id="6" name="5-Point Star 5"/>
          <p:cNvSpPr/>
          <p:nvPr/>
        </p:nvSpPr>
        <p:spPr>
          <a:xfrm>
            <a:off x="9481574" y="583266"/>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85469" y="951072"/>
            <a:ext cx="1592730" cy="923330"/>
          </a:xfrm>
          <a:prstGeom prst="rect">
            <a:avLst/>
          </a:prstGeom>
          <a:noFill/>
        </p:spPr>
        <p:txBody>
          <a:bodyPr wrap="square" rtlCol="0">
            <a:spAutoFit/>
          </a:bodyPr>
          <a:lstStyle/>
          <a:p>
            <a:r>
              <a:rPr lang="en-US" dirty="0" smtClean="0"/>
              <a:t>1.51, Weatherford, 11,191</a:t>
            </a:r>
            <a:endParaRPr lang="en-US" dirty="0"/>
          </a:p>
        </p:txBody>
      </p:sp>
      <p:pic>
        <p:nvPicPr>
          <p:cNvPr id="8" name="Picture 7"/>
          <p:cNvPicPr>
            <a:picLocks noChangeAspect="1"/>
          </p:cNvPicPr>
          <p:nvPr/>
        </p:nvPicPr>
        <p:blipFill rotWithShape="1">
          <a:blip r:embed="rId3"/>
          <a:srcRect l="7768" t="4286" r="6956" b="3492"/>
          <a:stretch/>
        </p:blipFill>
        <p:spPr>
          <a:xfrm>
            <a:off x="6838872" y="703433"/>
            <a:ext cx="1004566" cy="5558591"/>
          </a:xfrm>
          <a:prstGeom prst="rect">
            <a:avLst/>
          </a:prstGeom>
        </p:spPr>
      </p:pic>
    </p:spTree>
    <p:extLst>
      <p:ext uri="{BB962C8B-B14F-4D97-AF65-F5344CB8AC3E}">
        <p14:creationId xmlns:p14="http://schemas.microsoft.com/office/powerpoint/2010/main" val="221236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11,194-11,197 </a:t>
            </a:r>
            <a:r>
              <a:rPr lang="en-US" dirty="0" err="1"/>
              <a:t>ft</a:t>
            </a:r>
            <a:endParaRPr lang="en-US" dirty="0"/>
          </a:p>
          <a:p>
            <a:pPr lvl="1"/>
            <a:r>
              <a:rPr lang="en-US" dirty="0"/>
              <a:t>Sandy/silty burrows </a:t>
            </a:r>
            <a:r>
              <a:rPr lang="en-US" dirty="0" smtClean="0"/>
              <a:t>35.32%</a:t>
            </a:r>
            <a:endParaRPr lang="en-US" dirty="0"/>
          </a:p>
          <a:p>
            <a:pPr lvl="1"/>
            <a:r>
              <a:rPr lang="en-US" dirty="0"/>
              <a:t>Darker shale </a:t>
            </a:r>
            <a:r>
              <a:rPr lang="en-US" dirty="0" smtClean="0"/>
              <a:t>49.62%</a:t>
            </a:r>
            <a:endParaRPr lang="en-US" dirty="0"/>
          </a:p>
          <a:p>
            <a:pPr lvl="1"/>
            <a:r>
              <a:rPr lang="en-US" dirty="0"/>
              <a:t>Fractures  </a:t>
            </a:r>
            <a:r>
              <a:rPr lang="en-US" dirty="0" smtClean="0"/>
              <a:t>15.05%</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20.14%</a:t>
            </a:r>
            <a:endParaRPr lang="en-US" dirty="0"/>
          </a:p>
          <a:p>
            <a:pPr lvl="2"/>
            <a:r>
              <a:rPr lang="en-US" dirty="0"/>
              <a:t>Darker shale </a:t>
            </a:r>
            <a:r>
              <a:rPr lang="en-US" dirty="0" smtClean="0"/>
              <a:t>62.73%</a:t>
            </a:r>
            <a:endParaRPr lang="en-US" dirty="0"/>
          </a:p>
          <a:p>
            <a:pPr lvl="2"/>
            <a:r>
              <a:rPr lang="en-US" dirty="0"/>
              <a:t>Fractures </a:t>
            </a:r>
            <a:r>
              <a:rPr lang="en-US" dirty="0" smtClean="0"/>
              <a:t>17.14%</a:t>
            </a:r>
            <a:endParaRPr lang="en-US" dirty="0"/>
          </a:p>
          <a:p>
            <a:endParaRPr lang="en-US" dirty="0"/>
          </a:p>
        </p:txBody>
      </p:sp>
      <p:pic>
        <p:nvPicPr>
          <p:cNvPr id="4" name="Picture 3"/>
          <p:cNvPicPr>
            <a:picLocks noChangeAspect="1"/>
          </p:cNvPicPr>
          <p:nvPr/>
        </p:nvPicPr>
        <p:blipFill>
          <a:blip r:embed="rId2"/>
          <a:stretch>
            <a:fillRect/>
          </a:stretch>
        </p:blipFill>
        <p:spPr>
          <a:xfrm>
            <a:off x="9543791" y="543945"/>
            <a:ext cx="881712" cy="5717614"/>
          </a:xfrm>
          <a:prstGeom prst="rect">
            <a:avLst/>
          </a:prstGeom>
        </p:spPr>
      </p:pic>
      <p:sp>
        <p:nvSpPr>
          <p:cNvPr id="5" name="TextBox 4"/>
          <p:cNvSpPr txBox="1"/>
          <p:nvPr/>
        </p:nvSpPr>
        <p:spPr>
          <a:xfrm>
            <a:off x="9386978" y="6371292"/>
            <a:ext cx="1608221" cy="276999"/>
          </a:xfrm>
          <a:prstGeom prst="rect">
            <a:avLst/>
          </a:prstGeom>
          <a:noFill/>
        </p:spPr>
        <p:txBody>
          <a:bodyPr wrap="square" rtlCol="0">
            <a:spAutoFit/>
          </a:bodyPr>
          <a:lstStyle/>
          <a:p>
            <a:r>
              <a:rPr lang="en-US" sz="1200" b="1" dirty="0" smtClean="0"/>
              <a:t>11,194–11,197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3288" t="6350" r="9950" b="4602"/>
          <a:stretch/>
        </p:blipFill>
        <p:spPr>
          <a:xfrm>
            <a:off x="7457196" y="543945"/>
            <a:ext cx="937647" cy="5717614"/>
          </a:xfrm>
          <a:prstGeom prst="rect">
            <a:avLst/>
          </a:prstGeom>
        </p:spPr>
      </p:pic>
    </p:spTree>
    <p:extLst>
      <p:ext uri="{BB962C8B-B14F-4D97-AF65-F5344CB8AC3E}">
        <p14:creationId xmlns:p14="http://schemas.microsoft.com/office/powerpoint/2010/main" val="1551763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11,146-11,1148 </a:t>
            </a:r>
            <a:r>
              <a:rPr lang="en-US" dirty="0" err="1"/>
              <a:t>ft</a:t>
            </a:r>
            <a:endParaRPr lang="en-US" dirty="0"/>
          </a:p>
          <a:p>
            <a:pPr lvl="1"/>
            <a:r>
              <a:rPr lang="en-US" dirty="0"/>
              <a:t>Sandy/silty burrows  </a:t>
            </a:r>
            <a:r>
              <a:rPr lang="en-US" dirty="0" smtClean="0"/>
              <a:t>55.4%</a:t>
            </a:r>
            <a:endParaRPr lang="en-US" dirty="0"/>
          </a:p>
          <a:p>
            <a:pPr lvl="1"/>
            <a:r>
              <a:rPr lang="en-US" dirty="0"/>
              <a:t>Darker shale  </a:t>
            </a:r>
            <a:r>
              <a:rPr lang="en-US" dirty="0" smtClean="0"/>
              <a:t>29.24%</a:t>
            </a:r>
            <a:endParaRPr lang="en-US" dirty="0"/>
          </a:p>
          <a:p>
            <a:pPr lvl="1"/>
            <a:r>
              <a:rPr lang="en-US" dirty="0"/>
              <a:t>Fractures  </a:t>
            </a:r>
            <a:r>
              <a:rPr lang="en-US" dirty="0" smtClean="0"/>
              <a:t>15.36%</a:t>
            </a:r>
            <a:endParaRPr lang="en-US" dirty="0"/>
          </a:p>
          <a:p>
            <a:pPr marL="457200"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11105385" y="539261"/>
            <a:ext cx="755901" cy="5521569"/>
          </a:xfrm>
          <a:prstGeom prst="rect">
            <a:avLst/>
          </a:prstGeom>
        </p:spPr>
      </p:pic>
      <p:sp>
        <p:nvSpPr>
          <p:cNvPr id="5" name="TextBox 4"/>
          <p:cNvSpPr txBox="1"/>
          <p:nvPr/>
        </p:nvSpPr>
        <p:spPr>
          <a:xfrm>
            <a:off x="10903135" y="6311899"/>
            <a:ext cx="1608221" cy="276999"/>
          </a:xfrm>
          <a:prstGeom prst="rect">
            <a:avLst/>
          </a:prstGeom>
          <a:noFill/>
        </p:spPr>
        <p:txBody>
          <a:bodyPr wrap="square" rtlCol="0">
            <a:spAutoFit/>
          </a:bodyPr>
          <a:lstStyle/>
          <a:p>
            <a:r>
              <a:rPr lang="en-US" sz="1200" b="1" dirty="0" smtClean="0"/>
              <a:t>11,146–11,148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1810" t="6189" r="10793" b="4286"/>
          <a:stretch/>
        </p:blipFill>
        <p:spPr>
          <a:xfrm>
            <a:off x="9252856" y="539261"/>
            <a:ext cx="912687" cy="5521569"/>
          </a:xfrm>
          <a:prstGeom prst="rect">
            <a:avLst/>
          </a:prstGeom>
        </p:spPr>
      </p:pic>
    </p:spTree>
    <p:extLst>
      <p:ext uri="{BB962C8B-B14F-4D97-AF65-F5344CB8AC3E}">
        <p14:creationId xmlns:p14="http://schemas.microsoft.com/office/powerpoint/2010/main" val="362520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54122" y="1027906"/>
            <a:ext cx="732833" cy="5269832"/>
          </a:xfrm>
          <a:prstGeom prst="rect">
            <a:avLst/>
          </a:prstGeom>
        </p:spPr>
      </p:pic>
      <p:sp>
        <p:nvSpPr>
          <p:cNvPr id="12" name="TextBox 11"/>
          <p:cNvSpPr txBox="1"/>
          <p:nvPr/>
        </p:nvSpPr>
        <p:spPr>
          <a:xfrm>
            <a:off x="7640072" y="6311900"/>
            <a:ext cx="1608221" cy="276999"/>
          </a:xfrm>
          <a:prstGeom prst="rect">
            <a:avLst/>
          </a:prstGeom>
          <a:noFill/>
        </p:spPr>
        <p:txBody>
          <a:bodyPr wrap="square" rtlCol="0">
            <a:spAutoFit/>
          </a:bodyPr>
          <a:lstStyle/>
          <a:p>
            <a:r>
              <a:rPr lang="en-US" sz="1200" b="1" dirty="0" smtClean="0"/>
              <a:t>11,157–11,159 </a:t>
            </a:r>
            <a:r>
              <a:rPr lang="en-US" sz="1200" b="1" dirty="0" err="1"/>
              <a:t>ft</a:t>
            </a:r>
            <a:r>
              <a:rPr lang="en-US" sz="1200" b="1" dirty="0"/>
              <a:t> </a:t>
            </a:r>
            <a:endParaRPr lang="en-US" sz="1200" dirty="0"/>
          </a:p>
        </p:txBody>
      </p:sp>
      <p:sp>
        <p:nvSpPr>
          <p:cNvPr id="36" name="Title 1"/>
          <p:cNvSpPr>
            <a:spLocks noGrp="1"/>
          </p:cNvSpPr>
          <p:nvPr>
            <p:ph type="title"/>
          </p:nvPr>
        </p:nvSpPr>
        <p:spPr>
          <a:xfrm>
            <a:off x="838200" y="365125"/>
            <a:ext cx="10515600" cy="1325563"/>
          </a:xfrm>
        </p:spPr>
        <p:txBody>
          <a:bodyPr/>
          <a:lstStyle/>
          <a:p>
            <a:r>
              <a:rPr lang="en-US" dirty="0" smtClean="0"/>
              <a:t>Med CT</a:t>
            </a:r>
            <a:endParaRPr lang="en-US" dirty="0"/>
          </a:p>
        </p:txBody>
      </p:sp>
      <p:sp>
        <p:nvSpPr>
          <p:cNvPr id="37" name="Content Placeholder 2"/>
          <p:cNvSpPr>
            <a:spLocks noGrp="1"/>
          </p:cNvSpPr>
          <p:nvPr>
            <p:ph idx="1"/>
          </p:nvPr>
        </p:nvSpPr>
        <p:spPr>
          <a:xfrm>
            <a:off x="838200" y="1825625"/>
            <a:ext cx="10515600" cy="4351338"/>
          </a:xfrm>
        </p:spPr>
        <p:txBody>
          <a:bodyPr/>
          <a:lstStyle/>
          <a:p>
            <a:r>
              <a:rPr lang="en-US" dirty="0"/>
              <a:t>Using entire volumes</a:t>
            </a:r>
          </a:p>
          <a:p>
            <a:pPr lvl="1"/>
            <a:r>
              <a:rPr lang="en-US" dirty="0" smtClean="0"/>
              <a:t>11,157-11,159 </a:t>
            </a:r>
            <a:r>
              <a:rPr lang="en-US" dirty="0" err="1"/>
              <a:t>ft</a:t>
            </a:r>
            <a:endParaRPr lang="en-US" dirty="0"/>
          </a:p>
          <a:p>
            <a:pPr lvl="1"/>
            <a:r>
              <a:rPr lang="en-US" dirty="0"/>
              <a:t>Sandy/silty burrows </a:t>
            </a:r>
            <a:r>
              <a:rPr lang="en-US" dirty="0" smtClean="0"/>
              <a:t>49.58%</a:t>
            </a:r>
            <a:endParaRPr lang="en-US" dirty="0"/>
          </a:p>
          <a:p>
            <a:pPr lvl="1"/>
            <a:r>
              <a:rPr lang="en-US" dirty="0"/>
              <a:t>Darker shale </a:t>
            </a:r>
            <a:r>
              <a:rPr lang="en-US" dirty="0" smtClean="0"/>
              <a:t>36.69%</a:t>
            </a:r>
            <a:endParaRPr lang="en-US" dirty="0"/>
          </a:p>
          <a:p>
            <a:pPr lvl="1"/>
            <a:r>
              <a:rPr lang="en-US" dirty="0"/>
              <a:t>Fractures </a:t>
            </a:r>
            <a:r>
              <a:rPr lang="en-US" dirty="0" smtClean="0"/>
              <a:t>13.73%</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42.17%</a:t>
            </a:r>
            <a:endParaRPr lang="en-US" dirty="0"/>
          </a:p>
          <a:p>
            <a:pPr lvl="2"/>
            <a:r>
              <a:rPr lang="en-US" dirty="0"/>
              <a:t>Darker shale </a:t>
            </a:r>
            <a:r>
              <a:rPr lang="en-US" dirty="0" smtClean="0"/>
              <a:t>46.02%</a:t>
            </a:r>
            <a:endParaRPr lang="en-US" dirty="0"/>
          </a:p>
          <a:p>
            <a:pPr lvl="2"/>
            <a:r>
              <a:rPr lang="en-US" dirty="0"/>
              <a:t>Fractures </a:t>
            </a:r>
            <a:r>
              <a:rPr lang="en-US" dirty="0" smtClean="0"/>
              <a:t>11.80%</a:t>
            </a:r>
            <a:endParaRPr lang="en-US" dirty="0"/>
          </a:p>
          <a:p>
            <a:endParaRPr lang="en-US" dirty="0"/>
          </a:p>
        </p:txBody>
      </p:sp>
      <p:pic>
        <p:nvPicPr>
          <p:cNvPr id="2" name="Picture 1"/>
          <p:cNvPicPr>
            <a:picLocks noChangeAspect="1"/>
          </p:cNvPicPr>
          <p:nvPr/>
        </p:nvPicPr>
        <p:blipFill rotWithShape="1">
          <a:blip r:embed="rId3"/>
          <a:srcRect l="15455" t="6031" r="10274" b="4603"/>
          <a:stretch/>
        </p:blipFill>
        <p:spPr>
          <a:xfrm>
            <a:off x="6607628" y="1027906"/>
            <a:ext cx="804984" cy="5269832"/>
          </a:xfrm>
          <a:prstGeom prst="rect">
            <a:avLst/>
          </a:prstGeom>
        </p:spPr>
      </p:pic>
    </p:spTree>
    <p:extLst>
      <p:ext uri="{BB962C8B-B14F-4D97-AF65-F5344CB8AC3E}">
        <p14:creationId xmlns:p14="http://schemas.microsoft.com/office/powerpoint/2010/main" val="2212481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11,162-11,165 </a:t>
            </a:r>
            <a:r>
              <a:rPr lang="en-US" dirty="0" err="1"/>
              <a:t>ft</a:t>
            </a:r>
            <a:endParaRPr lang="en-US" dirty="0"/>
          </a:p>
          <a:p>
            <a:pPr lvl="1"/>
            <a:r>
              <a:rPr lang="en-US" dirty="0"/>
              <a:t>Sandy/silty burrows </a:t>
            </a:r>
            <a:r>
              <a:rPr lang="en-US" dirty="0" smtClean="0"/>
              <a:t>55.99%</a:t>
            </a:r>
            <a:endParaRPr lang="en-US" dirty="0"/>
          </a:p>
          <a:p>
            <a:pPr lvl="1"/>
            <a:r>
              <a:rPr lang="en-US" dirty="0"/>
              <a:t>Darker shale </a:t>
            </a:r>
            <a:r>
              <a:rPr lang="en-US" dirty="0" smtClean="0"/>
              <a:t>29.30%</a:t>
            </a:r>
            <a:endParaRPr lang="en-US" dirty="0"/>
          </a:p>
          <a:p>
            <a:pPr lvl="1"/>
            <a:r>
              <a:rPr lang="en-US" dirty="0"/>
              <a:t>Fractures </a:t>
            </a:r>
            <a:r>
              <a:rPr lang="en-US" dirty="0" smtClean="0"/>
              <a:t>14.71%</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52.32%</a:t>
            </a:r>
            <a:endParaRPr lang="en-US" dirty="0"/>
          </a:p>
          <a:p>
            <a:pPr lvl="2"/>
            <a:r>
              <a:rPr lang="en-US" dirty="0"/>
              <a:t>Darker shale </a:t>
            </a:r>
            <a:r>
              <a:rPr lang="en-US" dirty="0" smtClean="0"/>
              <a:t>36.29%</a:t>
            </a:r>
            <a:endParaRPr lang="en-US" dirty="0"/>
          </a:p>
          <a:p>
            <a:pPr lvl="2"/>
            <a:r>
              <a:rPr lang="en-US" dirty="0"/>
              <a:t>Fractures </a:t>
            </a:r>
            <a:r>
              <a:rPr lang="en-US" dirty="0" smtClean="0"/>
              <a:t>11.39%</a:t>
            </a:r>
            <a:endParaRPr lang="en-US" dirty="0"/>
          </a:p>
          <a:p>
            <a:endParaRPr lang="en-US" dirty="0"/>
          </a:p>
        </p:txBody>
      </p:sp>
      <p:pic>
        <p:nvPicPr>
          <p:cNvPr id="4" name="Picture 3"/>
          <p:cNvPicPr>
            <a:picLocks noChangeAspect="1"/>
          </p:cNvPicPr>
          <p:nvPr/>
        </p:nvPicPr>
        <p:blipFill>
          <a:blip r:embed="rId2"/>
          <a:stretch>
            <a:fillRect/>
          </a:stretch>
        </p:blipFill>
        <p:spPr>
          <a:xfrm>
            <a:off x="10657114" y="506640"/>
            <a:ext cx="831521" cy="5907505"/>
          </a:xfrm>
          <a:prstGeom prst="rect">
            <a:avLst/>
          </a:prstGeom>
        </p:spPr>
      </p:pic>
      <p:sp>
        <p:nvSpPr>
          <p:cNvPr id="5" name="TextBox 4"/>
          <p:cNvSpPr txBox="1"/>
          <p:nvPr/>
        </p:nvSpPr>
        <p:spPr>
          <a:xfrm>
            <a:off x="10457626" y="6453415"/>
            <a:ext cx="1608221" cy="276999"/>
          </a:xfrm>
          <a:prstGeom prst="rect">
            <a:avLst/>
          </a:prstGeom>
          <a:noFill/>
        </p:spPr>
        <p:txBody>
          <a:bodyPr wrap="square" rtlCol="0">
            <a:spAutoFit/>
          </a:bodyPr>
          <a:lstStyle/>
          <a:p>
            <a:r>
              <a:rPr lang="en-US" sz="1200" b="1" dirty="0" smtClean="0"/>
              <a:t>11,162–11,165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6686" t="5555" r="10706" b="4921"/>
          <a:stretch/>
        </p:blipFill>
        <p:spPr>
          <a:xfrm>
            <a:off x="9078685" y="506640"/>
            <a:ext cx="890316" cy="5907505"/>
          </a:xfrm>
          <a:prstGeom prst="rect">
            <a:avLst/>
          </a:prstGeom>
        </p:spPr>
      </p:pic>
    </p:spTree>
    <p:extLst>
      <p:ext uri="{BB962C8B-B14F-4D97-AF65-F5344CB8AC3E}">
        <p14:creationId xmlns:p14="http://schemas.microsoft.com/office/powerpoint/2010/main" val="158122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what we did previously (in TRS)</a:t>
            </a:r>
            <a:endParaRPr lang="en-US" dirty="0"/>
          </a:p>
        </p:txBody>
      </p:sp>
      <p:sp>
        <p:nvSpPr>
          <p:cNvPr id="3" name="Content Placeholder 2"/>
          <p:cNvSpPr>
            <a:spLocks noGrp="1"/>
          </p:cNvSpPr>
          <p:nvPr>
            <p:ph idx="1"/>
          </p:nvPr>
        </p:nvSpPr>
        <p:spPr>
          <a:xfrm>
            <a:off x="838200" y="1825625"/>
            <a:ext cx="4586416" cy="4351338"/>
          </a:xfrm>
        </p:spPr>
        <p:txBody>
          <a:bodyPr>
            <a:normAutofit fontScale="92500" lnSpcReduction="10000"/>
          </a:bodyPr>
          <a:lstStyle/>
          <a:p>
            <a:r>
              <a:rPr lang="en-US" dirty="0"/>
              <a:t>Visualization of features from the Smith #1 core at depth 11,147.7–11,147.9 ft. The images represent: A) orthographic planes through the CT volume, B) 3D volume of sand and silt in orthographic planes showing soft sediment deformation and filled burrows, and C) complete 3D volume with features distinguished by the colors from the legend.</a:t>
            </a:r>
          </a:p>
        </p:txBody>
      </p:sp>
      <p:pic>
        <p:nvPicPr>
          <p:cNvPr id="5" name="Picture 4"/>
          <p:cNvPicPr>
            <a:picLocks noChangeAspect="1"/>
          </p:cNvPicPr>
          <p:nvPr/>
        </p:nvPicPr>
        <p:blipFill>
          <a:blip r:embed="rId2"/>
          <a:stretch>
            <a:fillRect/>
          </a:stretch>
        </p:blipFill>
        <p:spPr>
          <a:xfrm>
            <a:off x="6141308" y="1457999"/>
            <a:ext cx="6050692" cy="5086590"/>
          </a:xfrm>
          <a:prstGeom prst="rect">
            <a:avLst/>
          </a:prstGeom>
        </p:spPr>
      </p:pic>
    </p:spTree>
    <p:extLst>
      <p:ext uri="{BB962C8B-B14F-4D97-AF65-F5344CB8AC3E}">
        <p14:creationId xmlns:p14="http://schemas.microsoft.com/office/powerpoint/2010/main" val="2682250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11,166-11,168 </a:t>
            </a:r>
            <a:r>
              <a:rPr lang="en-US" dirty="0" err="1"/>
              <a:t>ft</a:t>
            </a:r>
            <a:endParaRPr lang="en-US" dirty="0"/>
          </a:p>
          <a:p>
            <a:pPr lvl="1"/>
            <a:r>
              <a:rPr lang="en-US" dirty="0"/>
              <a:t>Sandy/silty burrows </a:t>
            </a:r>
            <a:r>
              <a:rPr lang="en-US" dirty="0" smtClean="0"/>
              <a:t>38.18%</a:t>
            </a:r>
            <a:endParaRPr lang="en-US" dirty="0"/>
          </a:p>
          <a:p>
            <a:pPr lvl="1"/>
            <a:r>
              <a:rPr lang="en-US" dirty="0"/>
              <a:t>Darker shale </a:t>
            </a:r>
            <a:r>
              <a:rPr lang="en-US" dirty="0" smtClean="0"/>
              <a:t>50.65%</a:t>
            </a:r>
            <a:endParaRPr lang="en-US" dirty="0"/>
          </a:p>
          <a:p>
            <a:pPr lvl="1"/>
            <a:r>
              <a:rPr lang="en-US" dirty="0"/>
              <a:t>Fractures </a:t>
            </a:r>
            <a:r>
              <a:rPr lang="en-US" dirty="0" smtClean="0"/>
              <a:t>11.17%</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29.90%</a:t>
            </a:r>
            <a:endParaRPr lang="en-US" dirty="0"/>
          </a:p>
          <a:p>
            <a:pPr lvl="2"/>
            <a:r>
              <a:rPr lang="en-US" dirty="0"/>
              <a:t>Darker shale </a:t>
            </a:r>
            <a:r>
              <a:rPr lang="en-US" dirty="0" smtClean="0"/>
              <a:t>60.44%</a:t>
            </a:r>
            <a:endParaRPr lang="en-US" dirty="0"/>
          </a:p>
          <a:p>
            <a:pPr lvl="2"/>
            <a:r>
              <a:rPr lang="en-US" dirty="0"/>
              <a:t>Fractures </a:t>
            </a:r>
            <a:r>
              <a:rPr lang="en-US" dirty="0" smtClean="0"/>
              <a:t>12.66%</a:t>
            </a:r>
            <a:endParaRPr lang="en-US" dirty="0"/>
          </a:p>
          <a:p>
            <a:endParaRPr lang="en-US" dirty="0"/>
          </a:p>
        </p:txBody>
      </p:sp>
      <p:pic>
        <p:nvPicPr>
          <p:cNvPr id="4" name="Picture 3"/>
          <p:cNvPicPr>
            <a:picLocks noChangeAspect="1"/>
          </p:cNvPicPr>
          <p:nvPr/>
        </p:nvPicPr>
        <p:blipFill>
          <a:blip r:embed="rId2"/>
          <a:stretch>
            <a:fillRect/>
          </a:stretch>
        </p:blipFill>
        <p:spPr>
          <a:xfrm>
            <a:off x="9421133" y="365125"/>
            <a:ext cx="830396" cy="5907505"/>
          </a:xfrm>
          <a:prstGeom prst="rect">
            <a:avLst/>
          </a:prstGeom>
        </p:spPr>
      </p:pic>
      <p:sp>
        <p:nvSpPr>
          <p:cNvPr id="5" name="TextBox 4"/>
          <p:cNvSpPr txBox="1"/>
          <p:nvPr/>
        </p:nvSpPr>
        <p:spPr>
          <a:xfrm>
            <a:off x="9126131" y="6311900"/>
            <a:ext cx="1608221" cy="276999"/>
          </a:xfrm>
          <a:prstGeom prst="rect">
            <a:avLst/>
          </a:prstGeom>
          <a:noFill/>
        </p:spPr>
        <p:txBody>
          <a:bodyPr wrap="square" rtlCol="0">
            <a:spAutoFit/>
          </a:bodyPr>
          <a:lstStyle/>
          <a:p>
            <a:r>
              <a:rPr lang="en-US" sz="1200" b="1" dirty="0" smtClean="0"/>
              <a:t>11,166–11,168 </a:t>
            </a:r>
            <a:r>
              <a:rPr lang="en-US" sz="1200" b="1" dirty="0" err="1"/>
              <a:t>ft</a:t>
            </a:r>
            <a:r>
              <a:rPr lang="en-US" sz="1200" b="1" dirty="0"/>
              <a:t> </a:t>
            </a:r>
            <a:endParaRPr lang="en-US" sz="1200" dirty="0"/>
          </a:p>
        </p:txBody>
      </p:sp>
      <p:sp>
        <p:nvSpPr>
          <p:cNvPr id="6" name="5-Point Star 5"/>
          <p:cNvSpPr/>
          <p:nvPr/>
        </p:nvSpPr>
        <p:spPr>
          <a:xfrm>
            <a:off x="10340282" y="4211053"/>
            <a:ext cx="228137" cy="2887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436535" y="4800600"/>
            <a:ext cx="1443790" cy="923330"/>
          </a:xfrm>
          <a:prstGeom prst="rect">
            <a:avLst/>
          </a:prstGeom>
          <a:noFill/>
        </p:spPr>
        <p:txBody>
          <a:bodyPr wrap="square" rtlCol="0">
            <a:spAutoFit/>
          </a:bodyPr>
          <a:lstStyle/>
          <a:p>
            <a:r>
              <a:rPr lang="en-US" dirty="0" smtClean="0"/>
              <a:t>1.73, Weatherford, 11167.3</a:t>
            </a:r>
            <a:endParaRPr lang="en-US" dirty="0"/>
          </a:p>
        </p:txBody>
      </p:sp>
      <p:pic>
        <p:nvPicPr>
          <p:cNvPr id="8" name="Picture 7"/>
          <p:cNvPicPr>
            <a:picLocks noChangeAspect="1"/>
          </p:cNvPicPr>
          <p:nvPr/>
        </p:nvPicPr>
        <p:blipFill rotWithShape="1">
          <a:blip r:embed="rId3"/>
          <a:srcRect l="17500" t="6349" r="12368" b="4444"/>
          <a:stretch/>
        </p:blipFill>
        <p:spPr>
          <a:xfrm>
            <a:off x="7989688" y="365125"/>
            <a:ext cx="861949" cy="5907506"/>
          </a:xfrm>
          <a:prstGeom prst="rect">
            <a:avLst/>
          </a:prstGeom>
        </p:spPr>
      </p:pic>
    </p:spTree>
    <p:extLst>
      <p:ext uri="{BB962C8B-B14F-4D97-AF65-F5344CB8AC3E}">
        <p14:creationId xmlns:p14="http://schemas.microsoft.com/office/powerpoint/2010/main" val="4057926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11,168-11,171 </a:t>
            </a:r>
            <a:r>
              <a:rPr lang="en-US" dirty="0" err="1"/>
              <a:t>ft</a:t>
            </a:r>
            <a:endParaRPr lang="en-US" dirty="0"/>
          </a:p>
          <a:p>
            <a:pPr lvl="1"/>
            <a:r>
              <a:rPr lang="en-US" dirty="0"/>
              <a:t>Sandy/silty burrows </a:t>
            </a:r>
            <a:r>
              <a:rPr lang="en-US" dirty="0" smtClean="0"/>
              <a:t>36.29%</a:t>
            </a:r>
            <a:endParaRPr lang="en-US" dirty="0"/>
          </a:p>
          <a:p>
            <a:pPr lvl="1"/>
            <a:r>
              <a:rPr lang="en-US" dirty="0"/>
              <a:t>Darker shale </a:t>
            </a:r>
            <a:r>
              <a:rPr lang="en-US" dirty="0" smtClean="0"/>
              <a:t>43.40%</a:t>
            </a:r>
            <a:endParaRPr lang="en-US" dirty="0"/>
          </a:p>
          <a:p>
            <a:pPr lvl="1"/>
            <a:r>
              <a:rPr lang="en-US" dirty="0"/>
              <a:t>Fractures </a:t>
            </a:r>
            <a:r>
              <a:rPr lang="en-US" dirty="0" smtClean="0"/>
              <a:t>20.32%</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33.23%</a:t>
            </a:r>
            <a:endParaRPr lang="en-US" dirty="0"/>
          </a:p>
          <a:p>
            <a:pPr lvl="2"/>
            <a:r>
              <a:rPr lang="en-US" dirty="0"/>
              <a:t>Darker shale </a:t>
            </a:r>
            <a:r>
              <a:rPr lang="en-US" dirty="0" smtClean="0"/>
              <a:t>51.04%</a:t>
            </a:r>
            <a:endParaRPr lang="en-US" dirty="0"/>
          </a:p>
          <a:p>
            <a:pPr lvl="2"/>
            <a:r>
              <a:rPr lang="en-US" dirty="0"/>
              <a:t>Fractures </a:t>
            </a:r>
            <a:r>
              <a:rPr lang="en-US" dirty="0" smtClean="0"/>
              <a:t>16.73%</a:t>
            </a:r>
            <a:endParaRPr lang="en-US" dirty="0"/>
          </a:p>
          <a:p>
            <a:endParaRPr lang="en-US" dirty="0"/>
          </a:p>
        </p:txBody>
      </p:sp>
      <p:pic>
        <p:nvPicPr>
          <p:cNvPr id="4" name="Picture 3"/>
          <p:cNvPicPr>
            <a:picLocks noChangeAspect="1"/>
          </p:cNvPicPr>
          <p:nvPr/>
        </p:nvPicPr>
        <p:blipFill>
          <a:blip r:embed="rId2"/>
          <a:stretch>
            <a:fillRect/>
          </a:stretch>
        </p:blipFill>
        <p:spPr>
          <a:xfrm>
            <a:off x="10549458" y="448390"/>
            <a:ext cx="804342" cy="5907505"/>
          </a:xfrm>
          <a:prstGeom prst="rect">
            <a:avLst/>
          </a:prstGeom>
        </p:spPr>
      </p:pic>
      <p:sp>
        <p:nvSpPr>
          <p:cNvPr id="5" name="TextBox 4"/>
          <p:cNvSpPr txBox="1"/>
          <p:nvPr/>
        </p:nvSpPr>
        <p:spPr>
          <a:xfrm>
            <a:off x="10199287" y="6409871"/>
            <a:ext cx="1608221" cy="276999"/>
          </a:xfrm>
          <a:prstGeom prst="rect">
            <a:avLst/>
          </a:prstGeom>
          <a:noFill/>
        </p:spPr>
        <p:txBody>
          <a:bodyPr wrap="square" rtlCol="0">
            <a:spAutoFit/>
          </a:bodyPr>
          <a:lstStyle/>
          <a:p>
            <a:r>
              <a:rPr lang="en-US" sz="1200" b="1" dirty="0" smtClean="0"/>
              <a:t>11,168–11,171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3875" t="5555" r="12022" b="4286"/>
          <a:stretch/>
        </p:blipFill>
        <p:spPr>
          <a:xfrm>
            <a:off x="8915400" y="448390"/>
            <a:ext cx="832043" cy="5907505"/>
          </a:xfrm>
          <a:prstGeom prst="rect">
            <a:avLst/>
          </a:prstGeom>
        </p:spPr>
      </p:pic>
    </p:spTree>
    <p:extLst>
      <p:ext uri="{BB962C8B-B14F-4D97-AF65-F5344CB8AC3E}">
        <p14:creationId xmlns:p14="http://schemas.microsoft.com/office/powerpoint/2010/main" val="360780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11,171-11,174 </a:t>
            </a:r>
            <a:r>
              <a:rPr lang="en-US" dirty="0" err="1"/>
              <a:t>ft</a:t>
            </a:r>
            <a:endParaRPr lang="en-US" dirty="0"/>
          </a:p>
          <a:p>
            <a:pPr lvl="1"/>
            <a:r>
              <a:rPr lang="en-US" dirty="0"/>
              <a:t>Sandy/silty burrows </a:t>
            </a:r>
            <a:r>
              <a:rPr lang="en-US" dirty="0" smtClean="0"/>
              <a:t>65.67%</a:t>
            </a:r>
            <a:endParaRPr lang="en-US" dirty="0"/>
          </a:p>
          <a:p>
            <a:pPr lvl="1"/>
            <a:r>
              <a:rPr lang="en-US" dirty="0"/>
              <a:t>Darker shale </a:t>
            </a:r>
            <a:r>
              <a:rPr lang="en-US" dirty="0" smtClean="0"/>
              <a:t>24.58%</a:t>
            </a:r>
            <a:endParaRPr lang="en-US" dirty="0"/>
          </a:p>
          <a:p>
            <a:pPr lvl="1"/>
            <a:r>
              <a:rPr lang="en-US" dirty="0"/>
              <a:t>Fractures </a:t>
            </a:r>
            <a:r>
              <a:rPr lang="en-US" dirty="0" smtClean="0"/>
              <a:t>9.75%</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55.24%</a:t>
            </a:r>
            <a:endParaRPr lang="en-US" dirty="0"/>
          </a:p>
          <a:p>
            <a:pPr lvl="2"/>
            <a:r>
              <a:rPr lang="en-US" dirty="0"/>
              <a:t>Darker shale </a:t>
            </a:r>
            <a:r>
              <a:rPr lang="en-US" dirty="0" smtClean="0"/>
              <a:t>33.46%</a:t>
            </a:r>
            <a:endParaRPr lang="en-US" dirty="0"/>
          </a:p>
          <a:p>
            <a:pPr lvl="2"/>
            <a:r>
              <a:rPr lang="en-US" dirty="0"/>
              <a:t>Fractures </a:t>
            </a:r>
            <a:r>
              <a:rPr lang="en-US" dirty="0" smtClean="0"/>
              <a:t>11.30%</a:t>
            </a:r>
            <a:endParaRPr lang="en-US" dirty="0"/>
          </a:p>
          <a:p>
            <a:endParaRPr lang="en-US" dirty="0"/>
          </a:p>
        </p:txBody>
      </p:sp>
      <p:pic>
        <p:nvPicPr>
          <p:cNvPr id="4" name="Picture 3"/>
          <p:cNvPicPr>
            <a:picLocks noChangeAspect="1"/>
          </p:cNvPicPr>
          <p:nvPr/>
        </p:nvPicPr>
        <p:blipFill>
          <a:blip r:embed="rId2"/>
          <a:stretch>
            <a:fillRect/>
          </a:stretch>
        </p:blipFill>
        <p:spPr>
          <a:xfrm>
            <a:off x="8770467" y="350419"/>
            <a:ext cx="870960" cy="5907505"/>
          </a:xfrm>
          <a:prstGeom prst="rect">
            <a:avLst/>
          </a:prstGeom>
        </p:spPr>
      </p:pic>
      <p:sp>
        <p:nvSpPr>
          <p:cNvPr id="5" name="TextBox 4"/>
          <p:cNvSpPr txBox="1"/>
          <p:nvPr/>
        </p:nvSpPr>
        <p:spPr>
          <a:xfrm>
            <a:off x="8401836" y="6297194"/>
            <a:ext cx="1608221" cy="276999"/>
          </a:xfrm>
          <a:prstGeom prst="rect">
            <a:avLst/>
          </a:prstGeom>
          <a:noFill/>
        </p:spPr>
        <p:txBody>
          <a:bodyPr wrap="square" rtlCol="0">
            <a:spAutoFit/>
          </a:bodyPr>
          <a:lstStyle/>
          <a:p>
            <a:r>
              <a:rPr lang="en-US" sz="1200" b="1" dirty="0" smtClean="0"/>
              <a:t>11,171–11,174 </a:t>
            </a:r>
            <a:r>
              <a:rPr lang="en-US" sz="1200" b="1" dirty="0" err="1"/>
              <a:t>ft</a:t>
            </a:r>
            <a:r>
              <a:rPr lang="en-US" sz="1200" b="1" dirty="0"/>
              <a:t> </a:t>
            </a:r>
            <a:endParaRPr lang="en-US" sz="1200" dirty="0"/>
          </a:p>
        </p:txBody>
      </p:sp>
      <p:sp>
        <p:nvSpPr>
          <p:cNvPr id="6" name="5-Point Star 5"/>
          <p:cNvSpPr/>
          <p:nvPr/>
        </p:nvSpPr>
        <p:spPr>
          <a:xfrm>
            <a:off x="8509052" y="1130969"/>
            <a:ext cx="228137" cy="2887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79941" y="1512315"/>
            <a:ext cx="1443790" cy="923330"/>
          </a:xfrm>
          <a:prstGeom prst="rect">
            <a:avLst/>
          </a:prstGeom>
          <a:noFill/>
        </p:spPr>
        <p:txBody>
          <a:bodyPr wrap="square" rtlCol="0">
            <a:spAutoFit/>
          </a:bodyPr>
          <a:lstStyle/>
          <a:p>
            <a:r>
              <a:rPr lang="en-US" dirty="0" smtClean="0"/>
              <a:t>0.81, SW, 11171.3</a:t>
            </a:r>
          </a:p>
          <a:p>
            <a:endParaRPr lang="en-US" dirty="0"/>
          </a:p>
        </p:txBody>
      </p:sp>
      <p:pic>
        <p:nvPicPr>
          <p:cNvPr id="8" name="Picture 7"/>
          <p:cNvPicPr>
            <a:picLocks noChangeAspect="1"/>
          </p:cNvPicPr>
          <p:nvPr/>
        </p:nvPicPr>
        <p:blipFill rotWithShape="1">
          <a:blip r:embed="rId3"/>
          <a:srcRect l="16988" t="6666" r="9744" b="4921"/>
          <a:stretch/>
        </p:blipFill>
        <p:spPr>
          <a:xfrm>
            <a:off x="6739304" y="350420"/>
            <a:ext cx="951913" cy="5826544"/>
          </a:xfrm>
          <a:prstGeom prst="rect">
            <a:avLst/>
          </a:prstGeom>
        </p:spPr>
      </p:pic>
    </p:spTree>
    <p:extLst>
      <p:ext uri="{BB962C8B-B14F-4D97-AF65-F5344CB8AC3E}">
        <p14:creationId xmlns:p14="http://schemas.microsoft.com/office/powerpoint/2010/main" val="3419266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11,174-11,177 </a:t>
            </a:r>
            <a:r>
              <a:rPr lang="en-US" dirty="0" err="1"/>
              <a:t>ft</a:t>
            </a:r>
            <a:endParaRPr lang="en-US" dirty="0"/>
          </a:p>
          <a:p>
            <a:pPr lvl="1"/>
            <a:r>
              <a:rPr lang="en-US" dirty="0"/>
              <a:t>Sandy/silty burrows </a:t>
            </a:r>
            <a:r>
              <a:rPr lang="en-US" dirty="0" smtClean="0"/>
              <a:t>53.26%</a:t>
            </a:r>
            <a:endParaRPr lang="en-US" dirty="0"/>
          </a:p>
          <a:p>
            <a:pPr lvl="1"/>
            <a:r>
              <a:rPr lang="en-US" dirty="0"/>
              <a:t>Darker shale </a:t>
            </a:r>
            <a:r>
              <a:rPr lang="en-US" dirty="0" smtClean="0"/>
              <a:t>35.88%</a:t>
            </a:r>
            <a:endParaRPr lang="en-US" dirty="0"/>
          </a:p>
          <a:p>
            <a:pPr lvl="1"/>
            <a:r>
              <a:rPr lang="en-US" dirty="0"/>
              <a:t>Fractures </a:t>
            </a:r>
            <a:r>
              <a:rPr lang="en-US" dirty="0" smtClean="0"/>
              <a:t>10.85%</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41.66%</a:t>
            </a:r>
            <a:endParaRPr lang="en-US" dirty="0"/>
          </a:p>
          <a:p>
            <a:pPr lvl="2"/>
            <a:r>
              <a:rPr lang="en-US" dirty="0"/>
              <a:t>Darker shale </a:t>
            </a:r>
            <a:r>
              <a:rPr lang="en-US" dirty="0" smtClean="0"/>
              <a:t>48.37%</a:t>
            </a:r>
            <a:endParaRPr lang="en-US" dirty="0"/>
          </a:p>
          <a:p>
            <a:pPr lvl="2"/>
            <a:r>
              <a:rPr lang="en-US" dirty="0"/>
              <a:t>Fractures </a:t>
            </a:r>
            <a:r>
              <a:rPr lang="en-US" dirty="0" smtClean="0"/>
              <a:t>9.97%</a:t>
            </a:r>
            <a:endParaRPr lang="en-US" dirty="0"/>
          </a:p>
          <a:p>
            <a:endParaRPr lang="en-US" dirty="0"/>
          </a:p>
        </p:txBody>
      </p:sp>
      <p:pic>
        <p:nvPicPr>
          <p:cNvPr id="4" name="Picture 3"/>
          <p:cNvPicPr>
            <a:picLocks noChangeAspect="1"/>
          </p:cNvPicPr>
          <p:nvPr/>
        </p:nvPicPr>
        <p:blipFill>
          <a:blip r:embed="rId2"/>
          <a:stretch>
            <a:fillRect/>
          </a:stretch>
        </p:blipFill>
        <p:spPr>
          <a:xfrm>
            <a:off x="10414326" y="350419"/>
            <a:ext cx="837066" cy="5907505"/>
          </a:xfrm>
          <a:prstGeom prst="rect">
            <a:avLst/>
          </a:prstGeom>
        </p:spPr>
      </p:pic>
      <p:sp>
        <p:nvSpPr>
          <p:cNvPr id="5" name="TextBox 4"/>
          <p:cNvSpPr txBox="1"/>
          <p:nvPr/>
        </p:nvSpPr>
        <p:spPr>
          <a:xfrm>
            <a:off x="10047528" y="6311900"/>
            <a:ext cx="1608221" cy="276999"/>
          </a:xfrm>
          <a:prstGeom prst="rect">
            <a:avLst/>
          </a:prstGeom>
          <a:noFill/>
        </p:spPr>
        <p:txBody>
          <a:bodyPr wrap="square" rtlCol="0">
            <a:spAutoFit/>
          </a:bodyPr>
          <a:lstStyle/>
          <a:p>
            <a:r>
              <a:rPr lang="en-US" sz="1200" b="1" dirty="0" smtClean="0"/>
              <a:t>11,174–11,177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9128" t="5873" r="10784" b="4444"/>
          <a:stretch/>
        </p:blipFill>
        <p:spPr>
          <a:xfrm>
            <a:off x="8686800" y="365125"/>
            <a:ext cx="876097" cy="5892799"/>
          </a:xfrm>
          <a:prstGeom prst="rect">
            <a:avLst/>
          </a:prstGeom>
        </p:spPr>
      </p:pic>
    </p:spTree>
    <p:extLst>
      <p:ext uri="{BB962C8B-B14F-4D97-AF65-F5344CB8AC3E}">
        <p14:creationId xmlns:p14="http://schemas.microsoft.com/office/powerpoint/2010/main" val="4273066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11,177-11,179 </a:t>
            </a:r>
            <a:r>
              <a:rPr lang="en-US" dirty="0" err="1"/>
              <a:t>ft</a:t>
            </a:r>
            <a:endParaRPr lang="en-US" dirty="0"/>
          </a:p>
          <a:p>
            <a:pPr lvl="1"/>
            <a:r>
              <a:rPr lang="en-US" dirty="0"/>
              <a:t>Sandy/silty burrows </a:t>
            </a:r>
            <a:r>
              <a:rPr lang="en-US" dirty="0" smtClean="0"/>
              <a:t>44.14%</a:t>
            </a:r>
            <a:endParaRPr lang="en-US" dirty="0"/>
          </a:p>
          <a:p>
            <a:pPr lvl="1"/>
            <a:r>
              <a:rPr lang="en-US" dirty="0"/>
              <a:t>Darker shale </a:t>
            </a:r>
            <a:r>
              <a:rPr lang="en-US" dirty="0" smtClean="0"/>
              <a:t>46.26%</a:t>
            </a:r>
            <a:endParaRPr lang="en-US" dirty="0"/>
          </a:p>
          <a:p>
            <a:pPr lvl="1"/>
            <a:r>
              <a:rPr lang="en-US" dirty="0"/>
              <a:t>Fractures </a:t>
            </a:r>
            <a:r>
              <a:rPr lang="en-US" dirty="0" smtClean="0"/>
              <a:t>9.59%</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27.07%</a:t>
            </a:r>
            <a:endParaRPr lang="en-US" dirty="0"/>
          </a:p>
          <a:p>
            <a:pPr lvl="2"/>
            <a:r>
              <a:rPr lang="en-US" dirty="0"/>
              <a:t>Darker shale </a:t>
            </a:r>
            <a:r>
              <a:rPr lang="en-US" dirty="0" smtClean="0"/>
              <a:t>60.67%</a:t>
            </a:r>
            <a:endParaRPr lang="en-US" dirty="0"/>
          </a:p>
          <a:p>
            <a:pPr lvl="2"/>
            <a:r>
              <a:rPr lang="en-US" dirty="0" smtClean="0"/>
              <a:t>Fractures 12.26%</a:t>
            </a:r>
            <a:endParaRPr lang="en-US" dirty="0"/>
          </a:p>
          <a:p>
            <a:endParaRPr lang="en-US" dirty="0"/>
          </a:p>
        </p:txBody>
      </p:sp>
      <p:pic>
        <p:nvPicPr>
          <p:cNvPr id="4" name="Picture 3"/>
          <p:cNvPicPr>
            <a:picLocks noChangeAspect="1"/>
          </p:cNvPicPr>
          <p:nvPr/>
        </p:nvPicPr>
        <p:blipFill>
          <a:blip r:embed="rId2"/>
          <a:stretch>
            <a:fillRect/>
          </a:stretch>
        </p:blipFill>
        <p:spPr>
          <a:xfrm>
            <a:off x="9884229" y="488891"/>
            <a:ext cx="839633" cy="5546558"/>
          </a:xfrm>
          <a:prstGeom prst="rect">
            <a:avLst/>
          </a:prstGeom>
        </p:spPr>
      </p:pic>
      <p:sp>
        <p:nvSpPr>
          <p:cNvPr id="5" name="TextBox 4"/>
          <p:cNvSpPr txBox="1"/>
          <p:nvPr/>
        </p:nvSpPr>
        <p:spPr>
          <a:xfrm>
            <a:off x="9684741" y="6170386"/>
            <a:ext cx="1608221" cy="276999"/>
          </a:xfrm>
          <a:prstGeom prst="rect">
            <a:avLst/>
          </a:prstGeom>
          <a:noFill/>
        </p:spPr>
        <p:txBody>
          <a:bodyPr wrap="square" rtlCol="0">
            <a:spAutoFit/>
          </a:bodyPr>
          <a:lstStyle/>
          <a:p>
            <a:r>
              <a:rPr lang="en-US" sz="1200" b="1" dirty="0" smtClean="0"/>
              <a:t>11,177–11,179 </a:t>
            </a:r>
            <a:r>
              <a:rPr lang="en-US" sz="1200" b="1" dirty="0" err="1"/>
              <a:t>ft</a:t>
            </a:r>
            <a:r>
              <a:rPr lang="en-US" sz="1200" b="1" dirty="0"/>
              <a:t> </a:t>
            </a:r>
            <a:endParaRPr lang="en-US" sz="1200" dirty="0"/>
          </a:p>
        </p:txBody>
      </p:sp>
      <p:sp>
        <p:nvSpPr>
          <p:cNvPr id="6" name="5-Point Star 5"/>
          <p:cNvSpPr/>
          <p:nvPr/>
        </p:nvSpPr>
        <p:spPr>
          <a:xfrm>
            <a:off x="10716194" y="3956367"/>
            <a:ext cx="307284" cy="2719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841754" y="4221062"/>
            <a:ext cx="1458451" cy="923330"/>
          </a:xfrm>
          <a:prstGeom prst="rect">
            <a:avLst/>
          </a:prstGeom>
          <a:noFill/>
        </p:spPr>
        <p:txBody>
          <a:bodyPr wrap="square" rtlCol="0">
            <a:spAutoFit/>
          </a:bodyPr>
          <a:lstStyle/>
          <a:p>
            <a:r>
              <a:rPr lang="en-US" dirty="0" smtClean="0"/>
              <a:t>1.21, Weatherford, 11,178.3</a:t>
            </a:r>
            <a:endParaRPr lang="en-US" dirty="0"/>
          </a:p>
        </p:txBody>
      </p:sp>
      <p:sp>
        <p:nvSpPr>
          <p:cNvPr id="8" name="5-Point Star 7"/>
          <p:cNvSpPr/>
          <p:nvPr/>
        </p:nvSpPr>
        <p:spPr>
          <a:xfrm>
            <a:off x="9588065" y="4221062"/>
            <a:ext cx="307284" cy="2719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41229" y="4493025"/>
            <a:ext cx="1340561" cy="646331"/>
          </a:xfrm>
          <a:prstGeom prst="rect">
            <a:avLst/>
          </a:prstGeom>
          <a:noFill/>
        </p:spPr>
        <p:txBody>
          <a:bodyPr wrap="square" rtlCol="0">
            <a:spAutoFit/>
          </a:bodyPr>
          <a:lstStyle/>
          <a:p>
            <a:r>
              <a:rPr lang="en-US" dirty="0" smtClean="0"/>
              <a:t>1.28, SW, 11,178.4</a:t>
            </a:r>
            <a:endParaRPr lang="en-US" dirty="0"/>
          </a:p>
        </p:txBody>
      </p:sp>
      <p:pic>
        <p:nvPicPr>
          <p:cNvPr id="10" name="Picture 9"/>
          <p:cNvPicPr>
            <a:picLocks noChangeAspect="1"/>
          </p:cNvPicPr>
          <p:nvPr/>
        </p:nvPicPr>
        <p:blipFill rotWithShape="1">
          <a:blip r:embed="rId3"/>
          <a:srcRect l="11043" t="6349" r="11043" b="4127"/>
          <a:stretch/>
        </p:blipFill>
        <p:spPr>
          <a:xfrm>
            <a:off x="7609300" y="488892"/>
            <a:ext cx="885089" cy="5546558"/>
          </a:xfrm>
          <a:prstGeom prst="rect">
            <a:avLst/>
          </a:prstGeom>
        </p:spPr>
      </p:pic>
    </p:spTree>
    <p:extLst>
      <p:ext uri="{BB962C8B-B14F-4D97-AF65-F5344CB8AC3E}">
        <p14:creationId xmlns:p14="http://schemas.microsoft.com/office/powerpoint/2010/main" val="306987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11,179-11,181 </a:t>
            </a:r>
            <a:r>
              <a:rPr lang="en-US" dirty="0" err="1"/>
              <a:t>ft</a:t>
            </a:r>
            <a:endParaRPr lang="en-US" dirty="0"/>
          </a:p>
          <a:p>
            <a:pPr lvl="1"/>
            <a:r>
              <a:rPr lang="en-US" dirty="0"/>
              <a:t>Sandy/silty burrows </a:t>
            </a:r>
            <a:r>
              <a:rPr lang="en-US" dirty="0" smtClean="0"/>
              <a:t>53.55%</a:t>
            </a:r>
            <a:endParaRPr lang="en-US" dirty="0"/>
          </a:p>
          <a:p>
            <a:pPr lvl="1"/>
            <a:r>
              <a:rPr lang="en-US" dirty="0"/>
              <a:t>Darker shale </a:t>
            </a:r>
            <a:r>
              <a:rPr lang="en-US" dirty="0" smtClean="0"/>
              <a:t>35.63%</a:t>
            </a:r>
            <a:endParaRPr lang="en-US" dirty="0"/>
          </a:p>
          <a:p>
            <a:pPr lvl="1"/>
            <a:r>
              <a:rPr lang="en-US" dirty="0" smtClean="0"/>
              <a:t>Fractures 10.82%</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43.14%</a:t>
            </a:r>
            <a:endParaRPr lang="en-US" dirty="0"/>
          </a:p>
          <a:p>
            <a:pPr lvl="2"/>
            <a:r>
              <a:rPr lang="en-US" dirty="0"/>
              <a:t>Darker shale </a:t>
            </a:r>
            <a:r>
              <a:rPr lang="en-US" dirty="0" smtClean="0"/>
              <a:t>47.88%</a:t>
            </a:r>
            <a:endParaRPr lang="en-US" dirty="0"/>
          </a:p>
          <a:p>
            <a:pPr lvl="2"/>
            <a:r>
              <a:rPr lang="en-US" dirty="0"/>
              <a:t>Fractures </a:t>
            </a:r>
            <a:r>
              <a:rPr lang="en-US" dirty="0" smtClean="0"/>
              <a:t>8.98%</a:t>
            </a:r>
            <a:endParaRPr lang="en-US" dirty="0"/>
          </a:p>
          <a:p>
            <a:endParaRPr lang="en-US" dirty="0"/>
          </a:p>
        </p:txBody>
      </p:sp>
      <p:pic>
        <p:nvPicPr>
          <p:cNvPr id="4" name="Picture 3"/>
          <p:cNvPicPr>
            <a:picLocks noChangeAspect="1"/>
          </p:cNvPicPr>
          <p:nvPr/>
        </p:nvPicPr>
        <p:blipFill>
          <a:blip r:embed="rId2"/>
          <a:stretch>
            <a:fillRect/>
          </a:stretch>
        </p:blipFill>
        <p:spPr>
          <a:xfrm>
            <a:off x="9492691" y="584180"/>
            <a:ext cx="780715" cy="5546558"/>
          </a:xfrm>
          <a:prstGeom prst="rect">
            <a:avLst/>
          </a:prstGeom>
        </p:spPr>
      </p:pic>
      <p:sp>
        <p:nvSpPr>
          <p:cNvPr id="5" name="TextBox 4"/>
          <p:cNvSpPr txBox="1"/>
          <p:nvPr/>
        </p:nvSpPr>
        <p:spPr>
          <a:xfrm>
            <a:off x="9195762" y="6265675"/>
            <a:ext cx="1608221" cy="276999"/>
          </a:xfrm>
          <a:prstGeom prst="rect">
            <a:avLst/>
          </a:prstGeom>
          <a:noFill/>
        </p:spPr>
        <p:txBody>
          <a:bodyPr wrap="square" rtlCol="0">
            <a:spAutoFit/>
          </a:bodyPr>
          <a:lstStyle/>
          <a:p>
            <a:r>
              <a:rPr lang="en-US" sz="1200" b="1" dirty="0" smtClean="0"/>
              <a:t>11,179–11,181 </a:t>
            </a:r>
            <a:r>
              <a:rPr lang="en-US" sz="1200" b="1" dirty="0" err="1"/>
              <a:t>ft</a:t>
            </a:r>
            <a:r>
              <a:rPr lang="en-US" sz="1200" b="1" dirty="0"/>
              <a:t> </a:t>
            </a:r>
            <a:endParaRPr lang="en-US" sz="1200" dirty="0"/>
          </a:p>
        </p:txBody>
      </p:sp>
      <p:sp>
        <p:nvSpPr>
          <p:cNvPr id="6" name="5-Point Star 5"/>
          <p:cNvSpPr/>
          <p:nvPr/>
        </p:nvSpPr>
        <p:spPr>
          <a:xfrm>
            <a:off x="10261350" y="6036867"/>
            <a:ext cx="307284" cy="2719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937171" y="6488668"/>
            <a:ext cx="3507567" cy="369332"/>
          </a:xfrm>
          <a:prstGeom prst="rect">
            <a:avLst/>
          </a:prstGeom>
          <a:noFill/>
        </p:spPr>
        <p:txBody>
          <a:bodyPr wrap="square" rtlCol="0">
            <a:spAutoFit/>
          </a:bodyPr>
          <a:lstStyle/>
          <a:p>
            <a:r>
              <a:rPr lang="en-US" dirty="0" smtClean="0"/>
              <a:t>Harris 1.34 and 1.15, 11,181</a:t>
            </a:r>
            <a:endParaRPr lang="en-US" dirty="0"/>
          </a:p>
        </p:txBody>
      </p:sp>
      <p:pic>
        <p:nvPicPr>
          <p:cNvPr id="8" name="Picture 7"/>
          <p:cNvPicPr>
            <a:picLocks noChangeAspect="1"/>
          </p:cNvPicPr>
          <p:nvPr/>
        </p:nvPicPr>
        <p:blipFill rotWithShape="1">
          <a:blip r:embed="rId3"/>
          <a:srcRect l="19248" t="6031" r="11561" b="4603"/>
          <a:stretch/>
        </p:blipFill>
        <p:spPr>
          <a:xfrm>
            <a:off x="8044618" y="584180"/>
            <a:ext cx="797995" cy="5546558"/>
          </a:xfrm>
          <a:prstGeom prst="rect">
            <a:avLst/>
          </a:prstGeom>
        </p:spPr>
      </p:pic>
    </p:spTree>
    <p:extLst>
      <p:ext uri="{BB962C8B-B14F-4D97-AF65-F5344CB8AC3E}">
        <p14:creationId xmlns:p14="http://schemas.microsoft.com/office/powerpoint/2010/main" val="687233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11,182-11,184 </a:t>
            </a:r>
            <a:r>
              <a:rPr lang="en-US" dirty="0" err="1"/>
              <a:t>ft</a:t>
            </a:r>
            <a:endParaRPr lang="en-US" dirty="0"/>
          </a:p>
          <a:p>
            <a:pPr lvl="1"/>
            <a:r>
              <a:rPr lang="en-US" dirty="0"/>
              <a:t>Sandy/silty burrows </a:t>
            </a:r>
            <a:r>
              <a:rPr lang="en-US" dirty="0" smtClean="0"/>
              <a:t>67.94%</a:t>
            </a:r>
            <a:endParaRPr lang="en-US" dirty="0"/>
          </a:p>
          <a:p>
            <a:pPr lvl="1"/>
            <a:r>
              <a:rPr lang="en-US" dirty="0"/>
              <a:t>Darker shale </a:t>
            </a:r>
            <a:r>
              <a:rPr lang="en-US" dirty="0" smtClean="0"/>
              <a:t>23.32%</a:t>
            </a:r>
            <a:endParaRPr lang="en-US" dirty="0"/>
          </a:p>
          <a:p>
            <a:pPr lvl="1"/>
            <a:r>
              <a:rPr lang="en-US" dirty="0"/>
              <a:t>Fractures </a:t>
            </a:r>
            <a:r>
              <a:rPr lang="en-US" dirty="0" smtClean="0"/>
              <a:t>8.74%</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65.12%</a:t>
            </a:r>
            <a:endParaRPr lang="en-US" dirty="0"/>
          </a:p>
          <a:p>
            <a:pPr lvl="2"/>
            <a:r>
              <a:rPr lang="en-US" dirty="0"/>
              <a:t>Darker shale </a:t>
            </a:r>
            <a:r>
              <a:rPr lang="en-US" dirty="0" smtClean="0"/>
              <a:t>28.87%</a:t>
            </a:r>
            <a:endParaRPr lang="en-US" dirty="0"/>
          </a:p>
          <a:p>
            <a:pPr lvl="2"/>
            <a:r>
              <a:rPr lang="en-US" dirty="0"/>
              <a:t>Fractures </a:t>
            </a:r>
            <a:r>
              <a:rPr lang="en-US" dirty="0" smtClean="0"/>
              <a:t>6.02%</a:t>
            </a:r>
            <a:endParaRPr lang="en-US" dirty="0"/>
          </a:p>
          <a:p>
            <a:endParaRPr lang="en-US" dirty="0"/>
          </a:p>
        </p:txBody>
      </p:sp>
      <p:pic>
        <p:nvPicPr>
          <p:cNvPr id="4" name="Picture 3"/>
          <p:cNvPicPr>
            <a:picLocks noChangeAspect="1"/>
          </p:cNvPicPr>
          <p:nvPr/>
        </p:nvPicPr>
        <p:blipFill>
          <a:blip r:embed="rId2"/>
          <a:stretch>
            <a:fillRect/>
          </a:stretch>
        </p:blipFill>
        <p:spPr>
          <a:xfrm>
            <a:off x="9813383" y="630405"/>
            <a:ext cx="771438" cy="5546558"/>
          </a:xfrm>
          <a:prstGeom prst="rect">
            <a:avLst/>
          </a:prstGeom>
        </p:spPr>
      </p:pic>
      <p:sp>
        <p:nvSpPr>
          <p:cNvPr id="5" name="TextBox 4"/>
          <p:cNvSpPr txBox="1"/>
          <p:nvPr/>
        </p:nvSpPr>
        <p:spPr>
          <a:xfrm>
            <a:off x="9590090" y="6262655"/>
            <a:ext cx="1608221" cy="276999"/>
          </a:xfrm>
          <a:prstGeom prst="rect">
            <a:avLst/>
          </a:prstGeom>
          <a:noFill/>
        </p:spPr>
        <p:txBody>
          <a:bodyPr wrap="square" rtlCol="0">
            <a:spAutoFit/>
          </a:bodyPr>
          <a:lstStyle/>
          <a:p>
            <a:r>
              <a:rPr lang="en-US" sz="1200" b="1" dirty="0" smtClean="0"/>
              <a:t>11,182–11,184 </a:t>
            </a:r>
            <a:r>
              <a:rPr lang="en-US" sz="1200" b="1" dirty="0" err="1"/>
              <a:t>ft</a:t>
            </a:r>
            <a:r>
              <a:rPr lang="en-US" sz="1200" b="1" dirty="0"/>
              <a:t> </a:t>
            </a:r>
            <a:endParaRPr lang="en-US" sz="1200" dirty="0"/>
          </a:p>
        </p:txBody>
      </p:sp>
      <p:sp>
        <p:nvSpPr>
          <p:cNvPr id="6" name="5-Point Star 5"/>
          <p:cNvSpPr/>
          <p:nvPr/>
        </p:nvSpPr>
        <p:spPr>
          <a:xfrm>
            <a:off x="10569893" y="4821721"/>
            <a:ext cx="307284" cy="2719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6005" y="4677777"/>
            <a:ext cx="1460475" cy="646331"/>
          </a:xfrm>
          <a:prstGeom prst="rect">
            <a:avLst/>
          </a:prstGeom>
          <a:noFill/>
        </p:spPr>
        <p:txBody>
          <a:bodyPr wrap="square" rtlCol="0">
            <a:spAutoFit/>
          </a:bodyPr>
          <a:lstStyle/>
          <a:p>
            <a:r>
              <a:rPr lang="en-US" dirty="0" smtClean="0"/>
              <a:t>0.16, SW, 11183.5</a:t>
            </a:r>
            <a:endParaRPr lang="en-US" dirty="0"/>
          </a:p>
        </p:txBody>
      </p:sp>
      <p:pic>
        <p:nvPicPr>
          <p:cNvPr id="8" name="Picture 7"/>
          <p:cNvPicPr>
            <a:picLocks noChangeAspect="1"/>
          </p:cNvPicPr>
          <p:nvPr/>
        </p:nvPicPr>
        <p:blipFill rotWithShape="1">
          <a:blip r:embed="rId3"/>
          <a:srcRect l="12751" t="5397" r="10933" b="4445"/>
          <a:stretch/>
        </p:blipFill>
        <p:spPr>
          <a:xfrm>
            <a:off x="8080210" y="630405"/>
            <a:ext cx="820266" cy="5546558"/>
          </a:xfrm>
          <a:prstGeom prst="rect">
            <a:avLst/>
          </a:prstGeom>
        </p:spPr>
      </p:pic>
    </p:spTree>
    <p:extLst>
      <p:ext uri="{BB962C8B-B14F-4D97-AF65-F5344CB8AC3E}">
        <p14:creationId xmlns:p14="http://schemas.microsoft.com/office/powerpoint/2010/main" val="401141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11,184-11,187 </a:t>
            </a:r>
            <a:r>
              <a:rPr lang="en-US" dirty="0" err="1"/>
              <a:t>ft</a:t>
            </a:r>
            <a:endParaRPr lang="en-US" dirty="0"/>
          </a:p>
          <a:p>
            <a:pPr lvl="1"/>
            <a:r>
              <a:rPr lang="en-US" dirty="0"/>
              <a:t>Sandy/silty burrows </a:t>
            </a:r>
            <a:r>
              <a:rPr lang="en-US" dirty="0" smtClean="0"/>
              <a:t>54.41%</a:t>
            </a:r>
            <a:endParaRPr lang="en-US" dirty="0"/>
          </a:p>
          <a:p>
            <a:pPr lvl="1"/>
            <a:r>
              <a:rPr lang="en-US" dirty="0"/>
              <a:t>Darker shale </a:t>
            </a:r>
            <a:r>
              <a:rPr lang="en-US" dirty="0" smtClean="0"/>
              <a:t>31.71%</a:t>
            </a:r>
            <a:endParaRPr lang="en-US" dirty="0"/>
          </a:p>
          <a:p>
            <a:pPr lvl="1"/>
            <a:r>
              <a:rPr lang="en-US" dirty="0"/>
              <a:t>Fractures </a:t>
            </a:r>
            <a:r>
              <a:rPr lang="en-US" dirty="0" smtClean="0"/>
              <a:t>14.80%</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49.28%</a:t>
            </a:r>
            <a:endParaRPr lang="en-US" dirty="0"/>
          </a:p>
          <a:p>
            <a:pPr lvl="2"/>
            <a:r>
              <a:rPr lang="en-US" dirty="0"/>
              <a:t>Darker shale </a:t>
            </a:r>
            <a:r>
              <a:rPr lang="en-US" dirty="0" smtClean="0"/>
              <a:t>40.22%</a:t>
            </a:r>
            <a:endParaRPr lang="en-US" dirty="0"/>
          </a:p>
          <a:p>
            <a:pPr lvl="2"/>
            <a:r>
              <a:rPr lang="en-US" dirty="0"/>
              <a:t>Fractures </a:t>
            </a:r>
            <a:r>
              <a:rPr lang="en-US" dirty="0" smtClean="0"/>
              <a:t>10.50%</a:t>
            </a:r>
            <a:endParaRPr lang="en-US" dirty="0"/>
          </a:p>
          <a:p>
            <a:endParaRPr lang="en-US" dirty="0"/>
          </a:p>
        </p:txBody>
      </p:sp>
      <p:pic>
        <p:nvPicPr>
          <p:cNvPr id="4" name="Picture 3"/>
          <p:cNvPicPr>
            <a:picLocks noChangeAspect="1"/>
          </p:cNvPicPr>
          <p:nvPr/>
        </p:nvPicPr>
        <p:blipFill>
          <a:blip r:embed="rId2"/>
          <a:stretch>
            <a:fillRect/>
          </a:stretch>
        </p:blipFill>
        <p:spPr>
          <a:xfrm>
            <a:off x="10444562" y="630405"/>
            <a:ext cx="909238" cy="5546558"/>
          </a:xfrm>
          <a:prstGeom prst="rect">
            <a:avLst/>
          </a:prstGeom>
        </p:spPr>
      </p:pic>
      <p:sp>
        <p:nvSpPr>
          <p:cNvPr id="5" name="TextBox 4"/>
          <p:cNvSpPr txBox="1"/>
          <p:nvPr/>
        </p:nvSpPr>
        <p:spPr>
          <a:xfrm>
            <a:off x="10296668" y="6261183"/>
            <a:ext cx="1608221" cy="276999"/>
          </a:xfrm>
          <a:prstGeom prst="rect">
            <a:avLst/>
          </a:prstGeom>
          <a:noFill/>
        </p:spPr>
        <p:txBody>
          <a:bodyPr wrap="square" rtlCol="0">
            <a:spAutoFit/>
          </a:bodyPr>
          <a:lstStyle/>
          <a:p>
            <a:r>
              <a:rPr lang="en-US" sz="1200" b="1" dirty="0" smtClean="0"/>
              <a:t>11,184–11,187 </a:t>
            </a:r>
            <a:r>
              <a:rPr lang="en-US" sz="1200" b="1" dirty="0" err="1"/>
              <a:t>ft</a:t>
            </a:r>
            <a:r>
              <a:rPr lang="en-US" sz="1200" b="1" dirty="0"/>
              <a:t> </a:t>
            </a:r>
            <a:endParaRPr lang="en-US" sz="1200" dirty="0"/>
          </a:p>
        </p:txBody>
      </p:sp>
      <p:pic>
        <p:nvPicPr>
          <p:cNvPr id="6" name="Picture 5"/>
          <p:cNvPicPr>
            <a:picLocks noChangeAspect="1"/>
          </p:cNvPicPr>
          <p:nvPr/>
        </p:nvPicPr>
        <p:blipFill rotWithShape="1">
          <a:blip r:embed="rId3"/>
          <a:srcRect l="16291" t="4762" r="7247" b="3809"/>
          <a:stretch/>
        </p:blipFill>
        <p:spPr>
          <a:xfrm>
            <a:off x="8730343" y="630406"/>
            <a:ext cx="895537" cy="5546558"/>
          </a:xfrm>
          <a:prstGeom prst="rect">
            <a:avLst/>
          </a:prstGeom>
        </p:spPr>
      </p:pic>
    </p:spTree>
    <p:extLst>
      <p:ext uri="{BB962C8B-B14F-4D97-AF65-F5344CB8AC3E}">
        <p14:creationId xmlns:p14="http://schemas.microsoft.com/office/powerpoint/2010/main" val="327398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680836" y="630405"/>
            <a:ext cx="734239" cy="5630778"/>
          </a:xfrm>
          <a:prstGeom prst="rect">
            <a:avLst/>
          </a:prstGeom>
        </p:spPr>
      </p:pic>
      <p:sp>
        <p:nvSpPr>
          <p:cNvPr id="13" name="TextBox 12"/>
          <p:cNvSpPr txBox="1"/>
          <p:nvPr/>
        </p:nvSpPr>
        <p:spPr>
          <a:xfrm>
            <a:off x="8520288" y="6288422"/>
            <a:ext cx="1608221" cy="276999"/>
          </a:xfrm>
          <a:prstGeom prst="rect">
            <a:avLst/>
          </a:prstGeom>
          <a:noFill/>
        </p:spPr>
        <p:txBody>
          <a:bodyPr wrap="square" rtlCol="0">
            <a:spAutoFit/>
          </a:bodyPr>
          <a:lstStyle/>
          <a:p>
            <a:r>
              <a:rPr lang="en-US" sz="1200" b="1" dirty="0" smtClean="0"/>
              <a:t>11,187–11,190 </a:t>
            </a:r>
            <a:r>
              <a:rPr lang="en-US" sz="1200" b="1" dirty="0" err="1"/>
              <a:t>ft</a:t>
            </a:r>
            <a:r>
              <a:rPr lang="en-US" sz="1200" b="1" dirty="0"/>
              <a:t> </a:t>
            </a:r>
            <a:endParaRPr lang="en-US" sz="1200" dirty="0"/>
          </a:p>
        </p:txBody>
      </p:sp>
      <p:sp>
        <p:nvSpPr>
          <p:cNvPr id="23" name="5-Point Star 22"/>
          <p:cNvSpPr/>
          <p:nvPr/>
        </p:nvSpPr>
        <p:spPr>
          <a:xfrm>
            <a:off x="9476079" y="3173831"/>
            <a:ext cx="307284" cy="2719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781330" y="3173831"/>
            <a:ext cx="1460475" cy="923330"/>
          </a:xfrm>
          <a:prstGeom prst="rect">
            <a:avLst/>
          </a:prstGeom>
          <a:noFill/>
        </p:spPr>
        <p:txBody>
          <a:bodyPr wrap="square" rtlCol="0">
            <a:spAutoFit/>
          </a:bodyPr>
          <a:lstStyle/>
          <a:p>
            <a:r>
              <a:rPr lang="en-US" dirty="0" smtClean="0"/>
              <a:t>? 0.45 and 0.13, Amy, 11189</a:t>
            </a:r>
            <a:endParaRPr lang="en-US" dirty="0"/>
          </a:p>
        </p:txBody>
      </p:sp>
      <p:sp>
        <p:nvSpPr>
          <p:cNvPr id="25" name="Title 1"/>
          <p:cNvSpPr>
            <a:spLocks noGrp="1"/>
          </p:cNvSpPr>
          <p:nvPr>
            <p:ph type="title"/>
          </p:nvPr>
        </p:nvSpPr>
        <p:spPr>
          <a:xfrm>
            <a:off x="838200" y="365125"/>
            <a:ext cx="10515600" cy="1325563"/>
          </a:xfrm>
        </p:spPr>
        <p:txBody>
          <a:bodyPr/>
          <a:lstStyle/>
          <a:p>
            <a:r>
              <a:rPr lang="en-US" dirty="0" smtClean="0"/>
              <a:t>Med CT</a:t>
            </a:r>
            <a:endParaRPr lang="en-US" dirty="0"/>
          </a:p>
        </p:txBody>
      </p:sp>
      <p:sp>
        <p:nvSpPr>
          <p:cNvPr id="26" name="Content Placeholder 2"/>
          <p:cNvSpPr>
            <a:spLocks noGrp="1"/>
          </p:cNvSpPr>
          <p:nvPr>
            <p:ph idx="1"/>
          </p:nvPr>
        </p:nvSpPr>
        <p:spPr>
          <a:xfrm>
            <a:off x="838200" y="1825625"/>
            <a:ext cx="10515600" cy="4351338"/>
          </a:xfrm>
        </p:spPr>
        <p:txBody>
          <a:bodyPr/>
          <a:lstStyle/>
          <a:p>
            <a:r>
              <a:rPr lang="en-US" dirty="0"/>
              <a:t>Using entire volumes</a:t>
            </a:r>
          </a:p>
          <a:p>
            <a:pPr lvl="1"/>
            <a:r>
              <a:rPr lang="en-US" dirty="0" smtClean="0"/>
              <a:t>11,187-11,190 </a:t>
            </a:r>
            <a:r>
              <a:rPr lang="en-US" dirty="0" err="1"/>
              <a:t>ft</a:t>
            </a:r>
            <a:endParaRPr lang="en-US" dirty="0"/>
          </a:p>
          <a:p>
            <a:pPr lvl="1"/>
            <a:r>
              <a:rPr lang="en-US" dirty="0"/>
              <a:t>Sandy/silty burrows </a:t>
            </a:r>
            <a:r>
              <a:rPr lang="en-US" dirty="0" smtClean="0"/>
              <a:t>52.88%</a:t>
            </a:r>
            <a:endParaRPr lang="en-US" dirty="0"/>
          </a:p>
          <a:p>
            <a:pPr lvl="1"/>
            <a:r>
              <a:rPr lang="en-US" dirty="0"/>
              <a:t>Darker shale </a:t>
            </a:r>
            <a:r>
              <a:rPr lang="en-US" dirty="0" smtClean="0"/>
              <a:t>34.17%</a:t>
            </a:r>
            <a:endParaRPr lang="en-US" dirty="0"/>
          </a:p>
          <a:p>
            <a:pPr lvl="1"/>
            <a:r>
              <a:rPr lang="en-US" dirty="0"/>
              <a:t>Fractures </a:t>
            </a:r>
            <a:r>
              <a:rPr lang="en-US" dirty="0" smtClean="0"/>
              <a:t>12.95%</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44.42%</a:t>
            </a:r>
            <a:endParaRPr lang="en-US" dirty="0"/>
          </a:p>
          <a:p>
            <a:pPr lvl="2"/>
            <a:r>
              <a:rPr lang="en-US" dirty="0"/>
              <a:t>Darker shale </a:t>
            </a:r>
            <a:r>
              <a:rPr lang="en-US" dirty="0" smtClean="0"/>
              <a:t>42.96%</a:t>
            </a:r>
            <a:endParaRPr lang="en-US" dirty="0"/>
          </a:p>
          <a:p>
            <a:pPr lvl="2"/>
            <a:r>
              <a:rPr lang="en-US" dirty="0"/>
              <a:t>Fractures </a:t>
            </a:r>
            <a:r>
              <a:rPr lang="en-US" dirty="0" smtClean="0"/>
              <a:t>12.63%</a:t>
            </a:r>
            <a:endParaRPr lang="en-US" dirty="0"/>
          </a:p>
          <a:p>
            <a:endParaRPr lang="en-US" dirty="0"/>
          </a:p>
        </p:txBody>
      </p:sp>
      <p:pic>
        <p:nvPicPr>
          <p:cNvPr id="2" name="Picture 1"/>
          <p:cNvPicPr>
            <a:picLocks noChangeAspect="1"/>
          </p:cNvPicPr>
          <p:nvPr/>
        </p:nvPicPr>
        <p:blipFill rotWithShape="1">
          <a:blip r:embed="rId3"/>
          <a:srcRect l="11809" t="4921" r="11809" b="3968"/>
          <a:stretch/>
        </p:blipFill>
        <p:spPr>
          <a:xfrm>
            <a:off x="11246085" y="630405"/>
            <a:ext cx="808288" cy="5658017"/>
          </a:xfrm>
          <a:prstGeom prst="rect">
            <a:avLst/>
          </a:prstGeom>
        </p:spPr>
      </p:pic>
    </p:spTree>
    <p:extLst>
      <p:ext uri="{BB962C8B-B14F-4D97-AF65-F5344CB8AC3E}">
        <p14:creationId xmlns:p14="http://schemas.microsoft.com/office/powerpoint/2010/main" val="3167155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61350" y="6175948"/>
            <a:ext cx="2773181" cy="369332"/>
          </a:xfrm>
          <a:prstGeom prst="rect">
            <a:avLst/>
          </a:prstGeom>
          <a:noFill/>
        </p:spPr>
        <p:txBody>
          <a:bodyPr wrap="square" rtlCol="0">
            <a:spAutoFit/>
          </a:bodyPr>
          <a:lstStyle/>
          <a:p>
            <a:r>
              <a:rPr lang="en-US" dirty="0" smtClean="0"/>
              <a:t>Measured TOC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97223814"/>
              </p:ext>
            </p:extLst>
          </p:nvPr>
        </p:nvGraphicFramePr>
        <p:xfrm>
          <a:off x="359764" y="1289154"/>
          <a:ext cx="11572406" cy="48867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197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what we did previously (in TRS)</a:t>
            </a:r>
            <a:endParaRPr lang="en-US" dirty="0"/>
          </a:p>
        </p:txBody>
      </p:sp>
      <p:sp>
        <p:nvSpPr>
          <p:cNvPr id="3" name="Content Placeholder 2"/>
          <p:cNvSpPr>
            <a:spLocks noGrp="1"/>
          </p:cNvSpPr>
          <p:nvPr>
            <p:ph idx="1"/>
          </p:nvPr>
        </p:nvSpPr>
        <p:spPr>
          <a:xfrm>
            <a:off x="838200" y="1825625"/>
            <a:ext cx="4586416" cy="4351338"/>
          </a:xfrm>
        </p:spPr>
        <p:txBody>
          <a:bodyPr>
            <a:normAutofit lnSpcReduction="10000"/>
          </a:bodyPr>
          <a:lstStyle/>
          <a:p>
            <a:r>
              <a:rPr lang="en-US" dirty="0"/>
              <a:t>Representation of open fractures in the Smith #1 core at depth 11,147.5–11,147.9 ft. The images display: A) orthographic planes through the CT volume, B–C) 3D volume of fractures in orthographic planes shown at respective 0°, 120°, and 240° rotations</a:t>
            </a:r>
            <a:r>
              <a:rPr lang="en-US" dirty="0" smtClean="0"/>
              <a:t>.</a:t>
            </a:r>
          </a:p>
          <a:p>
            <a:r>
              <a:rPr lang="en-US" dirty="0" smtClean="0"/>
              <a:t>Still missing many small fractures</a:t>
            </a:r>
            <a:endParaRPr lang="en-US" dirty="0"/>
          </a:p>
        </p:txBody>
      </p:sp>
      <p:pic>
        <p:nvPicPr>
          <p:cNvPr id="4" name="Picture 3"/>
          <p:cNvPicPr>
            <a:picLocks noChangeAspect="1"/>
          </p:cNvPicPr>
          <p:nvPr/>
        </p:nvPicPr>
        <p:blipFill>
          <a:blip r:embed="rId2"/>
          <a:stretch>
            <a:fillRect/>
          </a:stretch>
        </p:blipFill>
        <p:spPr>
          <a:xfrm>
            <a:off x="5523470" y="1525799"/>
            <a:ext cx="6668530" cy="5252498"/>
          </a:xfrm>
          <a:prstGeom prst="rect">
            <a:avLst/>
          </a:prstGeom>
        </p:spPr>
      </p:pic>
    </p:spTree>
    <p:extLst>
      <p:ext uri="{BB962C8B-B14F-4D97-AF65-F5344CB8AC3E}">
        <p14:creationId xmlns:p14="http://schemas.microsoft.com/office/powerpoint/2010/main" val="15750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a:t>
            </a:r>
            <a:r>
              <a:rPr lang="en-US" dirty="0" err="1" smtClean="0"/>
              <a:t>Ind</a:t>
            </a:r>
            <a:r>
              <a:rPr lang="en-US" dirty="0" smtClean="0"/>
              <a:t> data we can get relative material proportions</a:t>
            </a:r>
            <a:endParaRPr lang="en-US" dirty="0"/>
          </a:p>
        </p:txBody>
      </p:sp>
      <p:sp>
        <p:nvSpPr>
          <p:cNvPr id="3" name="Content Placeholder 2"/>
          <p:cNvSpPr>
            <a:spLocks noGrp="1"/>
          </p:cNvSpPr>
          <p:nvPr>
            <p:ph idx="1"/>
          </p:nvPr>
        </p:nvSpPr>
        <p:spPr>
          <a:xfrm>
            <a:off x="838200" y="1825625"/>
            <a:ext cx="4586416" cy="4351338"/>
          </a:xfrm>
        </p:spPr>
        <p:txBody>
          <a:bodyPr>
            <a:normAutofit lnSpcReduction="10000"/>
          </a:bodyPr>
          <a:lstStyle/>
          <a:p>
            <a:r>
              <a:rPr lang="en-US" dirty="0" smtClean="0"/>
              <a:t>Split into three segments for processing</a:t>
            </a:r>
          </a:p>
          <a:p>
            <a:r>
              <a:rPr lang="en-US" dirty="0" smtClean="0"/>
              <a:t>Top: 1.04% fractures, 30.26% lighter sands and silts, 68.70% darker shales</a:t>
            </a:r>
          </a:p>
          <a:p>
            <a:r>
              <a:rPr lang="en-US" dirty="0" smtClean="0"/>
              <a:t>Middle: 0.07% fractures, 27.95% lighter sands and silts, 71.98% darker shales</a:t>
            </a:r>
          </a:p>
          <a:p>
            <a:r>
              <a:rPr lang="en-US" dirty="0" smtClean="0"/>
              <a:t>Bottom: 0.04% fractures, 29.25% lighter sands and silts, 70.71% darker shales</a:t>
            </a:r>
          </a:p>
        </p:txBody>
      </p:sp>
      <p:pic>
        <p:nvPicPr>
          <p:cNvPr id="4" name="Picture 3"/>
          <p:cNvPicPr>
            <a:picLocks noChangeAspect="1"/>
          </p:cNvPicPr>
          <p:nvPr/>
        </p:nvPicPr>
        <p:blipFill rotWithShape="1">
          <a:blip r:embed="rId2"/>
          <a:srcRect l="20163" t="37005" r="20163" b="26266"/>
          <a:stretch/>
        </p:blipFill>
        <p:spPr>
          <a:xfrm>
            <a:off x="6213232" y="3305907"/>
            <a:ext cx="3001108" cy="2004646"/>
          </a:xfrm>
          <a:prstGeom prst="rect">
            <a:avLst/>
          </a:prstGeom>
        </p:spPr>
      </p:pic>
      <p:pic>
        <p:nvPicPr>
          <p:cNvPr id="5" name="Picture 4"/>
          <p:cNvPicPr>
            <a:picLocks noChangeAspect="1"/>
          </p:cNvPicPr>
          <p:nvPr/>
        </p:nvPicPr>
        <p:blipFill rotWithShape="1">
          <a:blip r:embed="rId3"/>
          <a:srcRect l="2680" t="9297" r="2914" b="5645"/>
          <a:stretch/>
        </p:blipFill>
        <p:spPr>
          <a:xfrm>
            <a:off x="8821615" y="1027906"/>
            <a:ext cx="3176956" cy="3106355"/>
          </a:xfrm>
          <a:prstGeom prst="rect">
            <a:avLst/>
          </a:prstGeom>
        </p:spPr>
      </p:pic>
      <p:pic>
        <p:nvPicPr>
          <p:cNvPr id="6" name="Picture 5"/>
          <p:cNvPicPr>
            <a:picLocks noChangeAspect="1"/>
          </p:cNvPicPr>
          <p:nvPr/>
        </p:nvPicPr>
        <p:blipFill rotWithShape="1">
          <a:blip r:embed="rId4"/>
          <a:srcRect l="2914" t="9941" r="1748" b="5001"/>
          <a:stretch/>
        </p:blipFill>
        <p:spPr>
          <a:xfrm>
            <a:off x="9186232" y="4134261"/>
            <a:ext cx="2813154" cy="2723739"/>
          </a:xfrm>
          <a:prstGeom prst="rect">
            <a:avLst/>
          </a:prstGeom>
        </p:spPr>
      </p:pic>
    </p:spTree>
    <p:extLst>
      <p:ext uri="{BB962C8B-B14F-4D97-AF65-F5344CB8AC3E}">
        <p14:creationId xmlns:p14="http://schemas.microsoft.com/office/powerpoint/2010/main" val="1479717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36" y="365125"/>
            <a:ext cx="9549063" cy="1325563"/>
          </a:xfrm>
        </p:spPr>
        <p:txBody>
          <a:bodyPr/>
          <a:lstStyle/>
          <a:p>
            <a:r>
              <a:rPr lang="en-US" dirty="0" smtClean="0"/>
              <a:t>Medical CT data – lower res and quality</a:t>
            </a:r>
            <a:endParaRPr lang="en-US" dirty="0"/>
          </a:p>
        </p:txBody>
      </p:sp>
      <p:sp>
        <p:nvSpPr>
          <p:cNvPr id="3" name="Content Placeholder 2"/>
          <p:cNvSpPr>
            <a:spLocks noGrp="1"/>
          </p:cNvSpPr>
          <p:nvPr>
            <p:ph idx="1"/>
          </p:nvPr>
        </p:nvSpPr>
        <p:spPr>
          <a:xfrm>
            <a:off x="1804736" y="1825625"/>
            <a:ext cx="9549064" cy="4351338"/>
          </a:xfrm>
        </p:spPr>
        <p:txBody>
          <a:bodyPr>
            <a:normAutofit lnSpcReduction="10000"/>
          </a:bodyPr>
          <a:lstStyle/>
          <a:p>
            <a:r>
              <a:rPr lang="en-US" dirty="0" smtClean="0"/>
              <a:t>Section that has highest TOC’s </a:t>
            </a:r>
          </a:p>
          <a:p>
            <a:r>
              <a:rPr lang="en-US" dirty="0" smtClean="0"/>
              <a:t>Using entire volumes</a:t>
            </a:r>
          </a:p>
          <a:p>
            <a:pPr lvl="1"/>
            <a:r>
              <a:rPr lang="en-US" dirty="0" smtClean="0"/>
              <a:t>11,160-11,162 </a:t>
            </a:r>
            <a:r>
              <a:rPr lang="en-US" dirty="0" err="1" smtClean="0"/>
              <a:t>ft</a:t>
            </a:r>
            <a:endParaRPr lang="en-US" dirty="0" smtClean="0"/>
          </a:p>
          <a:p>
            <a:pPr lvl="1"/>
            <a:r>
              <a:rPr lang="en-US" dirty="0" smtClean="0"/>
              <a:t>Sandy/silty burrows 56.6%</a:t>
            </a:r>
          </a:p>
          <a:p>
            <a:pPr lvl="1"/>
            <a:r>
              <a:rPr lang="en-US" dirty="0" smtClean="0"/>
              <a:t>Darker shale 29.41%</a:t>
            </a:r>
          </a:p>
          <a:p>
            <a:pPr lvl="1"/>
            <a:r>
              <a:rPr lang="en-US" dirty="0" smtClean="0"/>
              <a:t>Fractures 13.99%</a:t>
            </a:r>
          </a:p>
          <a:p>
            <a:pPr marL="457200" lvl="1" indent="0">
              <a:buNone/>
            </a:pPr>
            <a:endParaRPr lang="en-US" dirty="0" smtClean="0"/>
          </a:p>
          <a:p>
            <a:pPr lvl="1"/>
            <a:r>
              <a:rPr lang="en-US" dirty="0" smtClean="0"/>
              <a:t>Using center sub-volume</a:t>
            </a:r>
          </a:p>
          <a:p>
            <a:pPr lvl="2"/>
            <a:r>
              <a:rPr lang="en-US" dirty="0"/>
              <a:t>Sandy/silty burrows </a:t>
            </a:r>
            <a:r>
              <a:rPr lang="en-US" dirty="0" smtClean="0"/>
              <a:t>49.85%</a:t>
            </a:r>
            <a:endParaRPr lang="en-US" dirty="0"/>
          </a:p>
          <a:p>
            <a:pPr lvl="2"/>
            <a:r>
              <a:rPr lang="en-US" dirty="0"/>
              <a:t>Darker shale </a:t>
            </a:r>
            <a:r>
              <a:rPr lang="en-US" dirty="0" smtClean="0"/>
              <a:t>36.80%</a:t>
            </a:r>
            <a:endParaRPr lang="en-US" dirty="0"/>
          </a:p>
          <a:p>
            <a:pPr lvl="2"/>
            <a:r>
              <a:rPr lang="en-US" dirty="0"/>
              <a:t>Fractures </a:t>
            </a:r>
            <a:r>
              <a:rPr lang="en-US" dirty="0" smtClean="0"/>
              <a:t>13.34%</a:t>
            </a:r>
            <a:endParaRPr lang="en-US" dirty="0"/>
          </a:p>
          <a:p>
            <a:pPr lvl="1"/>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5" name="Picture 4"/>
          <p:cNvPicPr>
            <a:picLocks noChangeAspect="1"/>
          </p:cNvPicPr>
          <p:nvPr/>
        </p:nvPicPr>
        <p:blipFill rotWithShape="1">
          <a:blip r:embed="rId2"/>
          <a:srcRect l="7659" t="4562" r="7067" b="3508"/>
          <a:stretch/>
        </p:blipFill>
        <p:spPr>
          <a:xfrm>
            <a:off x="7606297" y="1280578"/>
            <a:ext cx="965466" cy="5269832"/>
          </a:xfrm>
          <a:prstGeom prst="rect">
            <a:avLst/>
          </a:prstGeom>
        </p:spPr>
      </p:pic>
      <p:pic>
        <p:nvPicPr>
          <p:cNvPr id="6" name="Picture 5"/>
          <p:cNvPicPr>
            <a:picLocks noChangeAspect="1"/>
          </p:cNvPicPr>
          <p:nvPr/>
        </p:nvPicPr>
        <p:blipFill>
          <a:blip r:embed="rId3"/>
          <a:stretch>
            <a:fillRect/>
          </a:stretch>
        </p:blipFill>
        <p:spPr>
          <a:xfrm>
            <a:off x="9276892" y="1280578"/>
            <a:ext cx="918180" cy="5269832"/>
          </a:xfrm>
          <a:prstGeom prst="rect">
            <a:avLst/>
          </a:prstGeom>
        </p:spPr>
      </p:pic>
      <p:sp>
        <p:nvSpPr>
          <p:cNvPr id="7" name="TextBox 6"/>
          <p:cNvSpPr txBox="1"/>
          <p:nvPr/>
        </p:nvSpPr>
        <p:spPr>
          <a:xfrm>
            <a:off x="9119956" y="6564572"/>
            <a:ext cx="1608221" cy="276999"/>
          </a:xfrm>
          <a:prstGeom prst="rect">
            <a:avLst/>
          </a:prstGeom>
          <a:noFill/>
        </p:spPr>
        <p:txBody>
          <a:bodyPr wrap="square" rtlCol="0">
            <a:spAutoFit/>
          </a:bodyPr>
          <a:lstStyle/>
          <a:p>
            <a:r>
              <a:rPr lang="en-US" sz="1200" b="1" dirty="0" smtClean="0"/>
              <a:t>11,160–11,162 </a:t>
            </a:r>
            <a:r>
              <a:rPr lang="en-US" sz="1200" b="1" dirty="0" err="1"/>
              <a:t>ft</a:t>
            </a:r>
            <a:r>
              <a:rPr lang="en-US" sz="1200" b="1" dirty="0"/>
              <a:t> </a:t>
            </a:r>
            <a:endParaRPr lang="en-US" sz="1200" dirty="0"/>
          </a:p>
        </p:txBody>
      </p:sp>
      <p:sp>
        <p:nvSpPr>
          <p:cNvPr id="8" name="5-Point Star 7"/>
          <p:cNvSpPr/>
          <p:nvPr/>
        </p:nvSpPr>
        <p:spPr>
          <a:xfrm>
            <a:off x="10195072" y="5317967"/>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53699" y="5092544"/>
            <a:ext cx="1600200" cy="1200329"/>
          </a:xfrm>
          <a:prstGeom prst="rect">
            <a:avLst/>
          </a:prstGeom>
          <a:noFill/>
        </p:spPr>
        <p:txBody>
          <a:bodyPr wrap="square" rtlCol="0">
            <a:spAutoFit/>
          </a:bodyPr>
          <a:lstStyle/>
          <a:p>
            <a:r>
              <a:rPr lang="en-US" dirty="0" smtClean="0"/>
              <a:t>Highest – 4.40 USGS report 11,161.5, SW redo 3.74</a:t>
            </a:r>
            <a:endParaRPr lang="en-US" dirty="0"/>
          </a:p>
        </p:txBody>
      </p:sp>
      <p:sp>
        <p:nvSpPr>
          <p:cNvPr id="10" name="5-Point Star 9"/>
          <p:cNvSpPr/>
          <p:nvPr/>
        </p:nvSpPr>
        <p:spPr>
          <a:xfrm>
            <a:off x="10195072" y="3572217"/>
            <a:ext cx="296484" cy="300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591800" y="3677124"/>
            <a:ext cx="1600200" cy="923330"/>
          </a:xfrm>
          <a:prstGeom prst="rect">
            <a:avLst/>
          </a:prstGeom>
          <a:noFill/>
        </p:spPr>
        <p:txBody>
          <a:bodyPr wrap="square" rtlCol="0">
            <a:spAutoFit/>
          </a:bodyPr>
          <a:lstStyle/>
          <a:p>
            <a:r>
              <a:rPr lang="en-US" dirty="0" smtClean="0"/>
              <a:t>2.82 and 2.90, Amy Close, 11,161</a:t>
            </a:r>
            <a:endParaRPr lang="en-US" dirty="0"/>
          </a:p>
        </p:txBody>
      </p:sp>
    </p:spTree>
    <p:extLst>
      <p:ext uri="{BB962C8B-B14F-4D97-AF65-F5344CB8AC3E}">
        <p14:creationId xmlns:p14="http://schemas.microsoft.com/office/powerpoint/2010/main" val="412811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normAutofit lnSpcReduction="10000"/>
          </a:bodyPr>
          <a:lstStyle/>
          <a:p>
            <a:r>
              <a:rPr lang="en-US" dirty="0"/>
              <a:t>Section that has </a:t>
            </a:r>
            <a:r>
              <a:rPr lang="en-US" dirty="0" smtClean="0"/>
              <a:t>next highest </a:t>
            </a:r>
            <a:r>
              <a:rPr lang="en-US" dirty="0"/>
              <a:t>TOC’s </a:t>
            </a:r>
          </a:p>
          <a:p>
            <a:r>
              <a:rPr lang="en-US" dirty="0"/>
              <a:t>Using entire volumes</a:t>
            </a:r>
          </a:p>
          <a:p>
            <a:pPr lvl="1"/>
            <a:r>
              <a:rPr lang="en-US" dirty="0" smtClean="0"/>
              <a:t>11,141-11,143 </a:t>
            </a:r>
            <a:r>
              <a:rPr lang="en-US" dirty="0" err="1"/>
              <a:t>ft</a:t>
            </a:r>
            <a:endParaRPr lang="en-US" dirty="0"/>
          </a:p>
          <a:p>
            <a:pPr lvl="1"/>
            <a:r>
              <a:rPr lang="en-US" dirty="0"/>
              <a:t>Sandy/silty burrows </a:t>
            </a:r>
            <a:r>
              <a:rPr lang="en-US" dirty="0" smtClean="0"/>
              <a:t>55.48%</a:t>
            </a:r>
            <a:endParaRPr lang="en-US" dirty="0"/>
          </a:p>
          <a:p>
            <a:pPr lvl="1"/>
            <a:r>
              <a:rPr lang="en-US" dirty="0"/>
              <a:t>Darker shale </a:t>
            </a:r>
            <a:r>
              <a:rPr lang="en-US" dirty="0" smtClean="0"/>
              <a:t>31.22%</a:t>
            </a:r>
            <a:endParaRPr lang="en-US" dirty="0"/>
          </a:p>
          <a:p>
            <a:pPr lvl="1"/>
            <a:r>
              <a:rPr lang="en-US" dirty="0"/>
              <a:t>Fractures </a:t>
            </a:r>
            <a:r>
              <a:rPr lang="en-US" dirty="0" smtClean="0"/>
              <a:t>13.30%</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49.29%</a:t>
            </a:r>
            <a:endParaRPr lang="en-US" dirty="0"/>
          </a:p>
          <a:p>
            <a:pPr lvl="2"/>
            <a:r>
              <a:rPr lang="en-US" dirty="0"/>
              <a:t>Darker shale </a:t>
            </a:r>
            <a:r>
              <a:rPr lang="en-US" dirty="0" smtClean="0"/>
              <a:t>37.98%</a:t>
            </a:r>
            <a:endParaRPr lang="en-US" dirty="0"/>
          </a:p>
          <a:p>
            <a:pPr lvl="2"/>
            <a:r>
              <a:rPr lang="en-US" dirty="0"/>
              <a:t>Fractures </a:t>
            </a:r>
            <a:r>
              <a:rPr lang="en-US" dirty="0" smtClean="0"/>
              <a:t>12.73%</a:t>
            </a:r>
            <a:endParaRPr lang="en-US" dirty="0"/>
          </a:p>
          <a:p>
            <a:endParaRPr lang="en-US" dirty="0"/>
          </a:p>
        </p:txBody>
      </p:sp>
      <p:pic>
        <p:nvPicPr>
          <p:cNvPr id="4" name="Picture 3"/>
          <p:cNvPicPr>
            <a:picLocks noChangeAspect="1"/>
          </p:cNvPicPr>
          <p:nvPr/>
        </p:nvPicPr>
        <p:blipFill>
          <a:blip r:embed="rId2"/>
          <a:stretch>
            <a:fillRect/>
          </a:stretch>
        </p:blipFill>
        <p:spPr>
          <a:xfrm>
            <a:off x="6935214" y="539261"/>
            <a:ext cx="800361" cy="5521569"/>
          </a:xfrm>
          <a:prstGeom prst="rect">
            <a:avLst/>
          </a:prstGeom>
        </p:spPr>
      </p:pic>
      <p:sp>
        <p:nvSpPr>
          <p:cNvPr id="5" name="TextBox 4"/>
          <p:cNvSpPr txBox="1"/>
          <p:nvPr/>
        </p:nvSpPr>
        <p:spPr>
          <a:xfrm>
            <a:off x="6668013" y="6311899"/>
            <a:ext cx="1608221" cy="276999"/>
          </a:xfrm>
          <a:prstGeom prst="rect">
            <a:avLst/>
          </a:prstGeom>
          <a:noFill/>
        </p:spPr>
        <p:txBody>
          <a:bodyPr wrap="square" rtlCol="0">
            <a:spAutoFit/>
          </a:bodyPr>
          <a:lstStyle/>
          <a:p>
            <a:r>
              <a:rPr lang="en-US" sz="1200" b="1" dirty="0" smtClean="0"/>
              <a:t>11,141–11,143 </a:t>
            </a:r>
            <a:r>
              <a:rPr lang="en-US" sz="1200" b="1" dirty="0" err="1"/>
              <a:t>ft</a:t>
            </a:r>
            <a:r>
              <a:rPr lang="en-US" sz="1200" b="1" dirty="0"/>
              <a:t> </a:t>
            </a:r>
            <a:endParaRPr lang="en-US" sz="1200" dirty="0"/>
          </a:p>
        </p:txBody>
      </p:sp>
      <p:sp>
        <p:nvSpPr>
          <p:cNvPr id="6" name="5-Point Star 5"/>
          <p:cNvSpPr/>
          <p:nvPr/>
        </p:nvSpPr>
        <p:spPr>
          <a:xfrm>
            <a:off x="7687432" y="2923674"/>
            <a:ext cx="264695" cy="2165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37698" y="3140242"/>
            <a:ext cx="1733294" cy="646331"/>
          </a:xfrm>
          <a:prstGeom prst="rect">
            <a:avLst/>
          </a:prstGeom>
          <a:noFill/>
        </p:spPr>
        <p:txBody>
          <a:bodyPr wrap="square" rtlCol="0">
            <a:spAutoFit/>
          </a:bodyPr>
          <a:lstStyle/>
          <a:p>
            <a:r>
              <a:rPr lang="en-US" dirty="0" smtClean="0"/>
              <a:t>Weatherford 4.75, 11,141.9</a:t>
            </a:r>
            <a:endParaRPr lang="en-US" dirty="0"/>
          </a:p>
        </p:txBody>
      </p:sp>
      <p:pic>
        <p:nvPicPr>
          <p:cNvPr id="8" name="Picture 7"/>
          <p:cNvPicPr>
            <a:picLocks noChangeAspect="1"/>
          </p:cNvPicPr>
          <p:nvPr/>
        </p:nvPicPr>
        <p:blipFill rotWithShape="1">
          <a:blip r:embed="rId3"/>
          <a:srcRect l="13945" t="5614" r="10612" b="4211"/>
          <a:stretch/>
        </p:blipFill>
        <p:spPr>
          <a:xfrm>
            <a:off x="9673115" y="539261"/>
            <a:ext cx="837903" cy="5521569"/>
          </a:xfrm>
          <a:prstGeom prst="rect">
            <a:avLst/>
          </a:prstGeom>
        </p:spPr>
      </p:pic>
    </p:spTree>
    <p:extLst>
      <p:ext uri="{BB962C8B-B14F-4D97-AF65-F5344CB8AC3E}">
        <p14:creationId xmlns:p14="http://schemas.microsoft.com/office/powerpoint/2010/main" val="43190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11,197-11,200 </a:t>
            </a:r>
            <a:r>
              <a:rPr lang="en-US" dirty="0" err="1"/>
              <a:t>ft</a:t>
            </a:r>
            <a:endParaRPr lang="en-US" dirty="0"/>
          </a:p>
          <a:p>
            <a:pPr lvl="1"/>
            <a:r>
              <a:rPr lang="en-US" dirty="0"/>
              <a:t>Sandy/silty burrows </a:t>
            </a:r>
            <a:r>
              <a:rPr lang="en-US" dirty="0" smtClean="0"/>
              <a:t>36.44%</a:t>
            </a:r>
            <a:endParaRPr lang="en-US" dirty="0"/>
          </a:p>
          <a:p>
            <a:pPr lvl="1"/>
            <a:r>
              <a:rPr lang="en-US" dirty="0"/>
              <a:t>Darker shale </a:t>
            </a:r>
            <a:r>
              <a:rPr lang="en-US" dirty="0" smtClean="0"/>
              <a:t>45.60%</a:t>
            </a:r>
            <a:endParaRPr lang="en-US" dirty="0"/>
          </a:p>
          <a:p>
            <a:pPr lvl="1"/>
            <a:r>
              <a:rPr lang="en-US" dirty="0"/>
              <a:t>Fractures </a:t>
            </a:r>
            <a:r>
              <a:rPr lang="en-US" dirty="0" smtClean="0"/>
              <a:t>17.95%</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19.5%</a:t>
            </a:r>
            <a:endParaRPr lang="en-US" dirty="0"/>
          </a:p>
          <a:p>
            <a:pPr lvl="2"/>
            <a:r>
              <a:rPr lang="en-US" dirty="0"/>
              <a:t>Darker shale </a:t>
            </a:r>
            <a:r>
              <a:rPr lang="en-US" dirty="0" smtClean="0"/>
              <a:t>61.73%</a:t>
            </a:r>
            <a:endParaRPr lang="en-US" dirty="0"/>
          </a:p>
          <a:p>
            <a:pPr lvl="2"/>
            <a:r>
              <a:rPr lang="en-US" dirty="0"/>
              <a:t>Fractures </a:t>
            </a:r>
            <a:r>
              <a:rPr lang="en-US" dirty="0" smtClean="0"/>
              <a:t>18.75%</a:t>
            </a:r>
            <a:endParaRPr lang="en-US" dirty="0"/>
          </a:p>
          <a:p>
            <a:endParaRPr lang="en-US" dirty="0"/>
          </a:p>
        </p:txBody>
      </p:sp>
      <p:pic>
        <p:nvPicPr>
          <p:cNvPr id="4" name="Picture 3"/>
          <p:cNvPicPr>
            <a:picLocks noChangeAspect="1"/>
          </p:cNvPicPr>
          <p:nvPr/>
        </p:nvPicPr>
        <p:blipFill>
          <a:blip r:embed="rId2"/>
          <a:stretch>
            <a:fillRect/>
          </a:stretch>
        </p:blipFill>
        <p:spPr>
          <a:xfrm>
            <a:off x="6745303" y="618373"/>
            <a:ext cx="961543" cy="5883442"/>
          </a:xfrm>
          <a:prstGeom prst="rect">
            <a:avLst/>
          </a:prstGeom>
        </p:spPr>
      </p:pic>
      <p:sp>
        <p:nvSpPr>
          <p:cNvPr id="6" name="TextBox 5"/>
          <p:cNvSpPr txBox="1"/>
          <p:nvPr/>
        </p:nvSpPr>
        <p:spPr>
          <a:xfrm>
            <a:off x="6594344" y="6576322"/>
            <a:ext cx="1608221" cy="276999"/>
          </a:xfrm>
          <a:prstGeom prst="rect">
            <a:avLst/>
          </a:prstGeom>
          <a:noFill/>
        </p:spPr>
        <p:txBody>
          <a:bodyPr wrap="square" rtlCol="0">
            <a:spAutoFit/>
          </a:bodyPr>
          <a:lstStyle/>
          <a:p>
            <a:r>
              <a:rPr lang="en-US" sz="1200" b="1" dirty="0" smtClean="0"/>
              <a:t>11,197–11,200 </a:t>
            </a:r>
            <a:r>
              <a:rPr lang="en-US" sz="1200" b="1" dirty="0" err="1"/>
              <a:t>ft</a:t>
            </a:r>
            <a:r>
              <a:rPr lang="en-US" sz="1200" b="1" dirty="0"/>
              <a:t> </a:t>
            </a:r>
            <a:endParaRPr lang="en-US" sz="1200" dirty="0"/>
          </a:p>
        </p:txBody>
      </p:sp>
      <p:sp>
        <p:nvSpPr>
          <p:cNvPr id="8" name="5-Point Star 7"/>
          <p:cNvSpPr/>
          <p:nvPr/>
        </p:nvSpPr>
        <p:spPr>
          <a:xfrm>
            <a:off x="7976937" y="6335987"/>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14521" y="6176963"/>
            <a:ext cx="1989767" cy="646331"/>
          </a:xfrm>
          <a:prstGeom prst="rect">
            <a:avLst/>
          </a:prstGeom>
          <a:noFill/>
        </p:spPr>
        <p:txBody>
          <a:bodyPr wrap="square" rtlCol="0">
            <a:spAutoFit/>
          </a:bodyPr>
          <a:lstStyle/>
          <a:p>
            <a:r>
              <a:rPr lang="en-US" dirty="0" smtClean="0"/>
              <a:t>Sam TS 2.35%, and 2.20% 11,200</a:t>
            </a:r>
            <a:endParaRPr lang="en-US" dirty="0"/>
          </a:p>
        </p:txBody>
      </p:sp>
      <p:sp>
        <p:nvSpPr>
          <p:cNvPr id="10" name="5-Point Star 9"/>
          <p:cNvSpPr/>
          <p:nvPr/>
        </p:nvSpPr>
        <p:spPr>
          <a:xfrm>
            <a:off x="7706846" y="2749232"/>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019299" y="2426066"/>
            <a:ext cx="2212853" cy="646331"/>
          </a:xfrm>
          <a:prstGeom prst="rect">
            <a:avLst/>
          </a:prstGeom>
          <a:noFill/>
        </p:spPr>
        <p:txBody>
          <a:bodyPr wrap="square" rtlCol="0">
            <a:spAutoFit/>
          </a:bodyPr>
          <a:lstStyle/>
          <a:p>
            <a:r>
              <a:rPr lang="en-US" dirty="0" smtClean="0"/>
              <a:t>Harris, 2.44 and 2.31, 11,199</a:t>
            </a:r>
            <a:endParaRPr lang="en-US" dirty="0"/>
          </a:p>
        </p:txBody>
      </p:sp>
      <p:sp>
        <p:nvSpPr>
          <p:cNvPr id="12" name="5-Point Star 11"/>
          <p:cNvSpPr/>
          <p:nvPr/>
        </p:nvSpPr>
        <p:spPr>
          <a:xfrm>
            <a:off x="7737288" y="1548313"/>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93358" y="1318142"/>
            <a:ext cx="2310930" cy="646331"/>
          </a:xfrm>
          <a:prstGeom prst="rect">
            <a:avLst/>
          </a:prstGeom>
          <a:noFill/>
        </p:spPr>
        <p:txBody>
          <a:bodyPr wrap="square" rtlCol="0">
            <a:spAutoFit/>
          </a:bodyPr>
          <a:lstStyle/>
          <a:p>
            <a:r>
              <a:rPr lang="en-US" dirty="0" smtClean="0"/>
              <a:t>1.29, Weatherford, 11,197.3</a:t>
            </a:r>
            <a:endParaRPr lang="en-US" dirty="0"/>
          </a:p>
        </p:txBody>
      </p:sp>
      <p:sp>
        <p:nvSpPr>
          <p:cNvPr id="14" name="5-Point Star 13"/>
          <p:cNvSpPr/>
          <p:nvPr/>
        </p:nvSpPr>
        <p:spPr>
          <a:xfrm>
            <a:off x="6481530" y="2169157"/>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69832" y="1596657"/>
            <a:ext cx="1475471" cy="646331"/>
          </a:xfrm>
          <a:prstGeom prst="rect">
            <a:avLst/>
          </a:prstGeom>
          <a:noFill/>
        </p:spPr>
        <p:txBody>
          <a:bodyPr wrap="square" rtlCol="0">
            <a:spAutoFit/>
          </a:bodyPr>
          <a:lstStyle/>
          <a:p>
            <a:r>
              <a:rPr lang="en-US" dirty="0" smtClean="0"/>
              <a:t>1.63, Amy Close, 11,198</a:t>
            </a:r>
            <a:endParaRPr lang="en-US" dirty="0"/>
          </a:p>
        </p:txBody>
      </p:sp>
      <p:pic>
        <p:nvPicPr>
          <p:cNvPr id="5" name="Picture 4"/>
          <p:cNvPicPr>
            <a:picLocks noChangeAspect="1"/>
          </p:cNvPicPr>
          <p:nvPr/>
        </p:nvPicPr>
        <p:blipFill rotWithShape="1">
          <a:blip r:embed="rId3"/>
          <a:srcRect l="14718" t="4446" r="7334" b="3492"/>
          <a:stretch/>
        </p:blipFill>
        <p:spPr>
          <a:xfrm>
            <a:off x="10836728" y="624405"/>
            <a:ext cx="962679" cy="5877410"/>
          </a:xfrm>
          <a:prstGeom prst="rect">
            <a:avLst/>
          </a:prstGeom>
        </p:spPr>
      </p:pic>
    </p:spTree>
    <p:extLst>
      <p:ext uri="{BB962C8B-B14F-4D97-AF65-F5344CB8AC3E}">
        <p14:creationId xmlns:p14="http://schemas.microsoft.com/office/powerpoint/2010/main" val="21744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11,200-11,200.5 </a:t>
            </a:r>
            <a:r>
              <a:rPr lang="en-US" dirty="0" err="1"/>
              <a:t>ft</a:t>
            </a:r>
            <a:endParaRPr lang="en-US" dirty="0"/>
          </a:p>
          <a:p>
            <a:pPr lvl="1"/>
            <a:r>
              <a:rPr lang="en-US" dirty="0"/>
              <a:t>Sandy/silty burrows 11.30%</a:t>
            </a:r>
          </a:p>
          <a:p>
            <a:pPr lvl="1"/>
            <a:r>
              <a:rPr lang="en-US" dirty="0"/>
              <a:t>Darker shale 68.79%</a:t>
            </a:r>
          </a:p>
          <a:p>
            <a:pPr lvl="1"/>
            <a:r>
              <a:rPr lang="en-US" dirty="0"/>
              <a:t>Fractures 19.93%</a:t>
            </a:r>
          </a:p>
          <a:p>
            <a:pPr marL="457200" lvl="1" indent="0">
              <a:buNone/>
            </a:pPr>
            <a:endParaRPr lang="en-US" dirty="0"/>
          </a:p>
          <a:p>
            <a:pPr lvl="1"/>
            <a:r>
              <a:rPr lang="en-US" dirty="0"/>
              <a:t>Using center sub-volume</a:t>
            </a:r>
          </a:p>
          <a:p>
            <a:pPr lvl="2"/>
            <a:r>
              <a:rPr lang="en-US" dirty="0"/>
              <a:t>Sandy/silty burrows </a:t>
            </a:r>
            <a:r>
              <a:rPr lang="en-US" dirty="0" smtClean="0"/>
              <a:t>2.65%</a:t>
            </a:r>
            <a:endParaRPr lang="en-US" dirty="0"/>
          </a:p>
          <a:p>
            <a:pPr lvl="2"/>
            <a:r>
              <a:rPr lang="en-US" dirty="0"/>
              <a:t>Darker shale </a:t>
            </a:r>
            <a:r>
              <a:rPr lang="en-US" dirty="0" smtClean="0"/>
              <a:t>76.93%</a:t>
            </a:r>
            <a:endParaRPr lang="en-US" dirty="0"/>
          </a:p>
          <a:p>
            <a:pPr lvl="2"/>
            <a:r>
              <a:rPr lang="en-US" dirty="0"/>
              <a:t>Fractures </a:t>
            </a:r>
            <a:r>
              <a:rPr lang="en-US" dirty="0" smtClean="0"/>
              <a:t>20.42%</a:t>
            </a:r>
            <a:endParaRPr lang="en-US" dirty="0"/>
          </a:p>
          <a:p>
            <a:endParaRPr lang="en-US" dirty="0"/>
          </a:p>
        </p:txBody>
      </p:sp>
      <p:pic>
        <p:nvPicPr>
          <p:cNvPr id="4" name="Picture 3"/>
          <p:cNvPicPr>
            <a:picLocks noChangeAspect="1"/>
          </p:cNvPicPr>
          <p:nvPr/>
        </p:nvPicPr>
        <p:blipFill>
          <a:blip r:embed="rId2"/>
          <a:stretch>
            <a:fillRect/>
          </a:stretch>
        </p:blipFill>
        <p:spPr>
          <a:xfrm>
            <a:off x="8631255" y="2989567"/>
            <a:ext cx="969945" cy="914825"/>
          </a:xfrm>
          <a:prstGeom prst="rect">
            <a:avLst/>
          </a:prstGeom>
        </p:spPr>
      </p:pic>
      <p:sp>
        <p:nvSpPr>
          <p:cNvPr id="5" name="TextBox 4"/>
          <p:cNvSpPr txBox="1"/>
          <p:nvPr/>
        </p:nvSpPr>
        <p:spPr>
          <a:xfrm>
            <a:off x="8456066" y="3977447"/>
            <a:ext cx="1608221" cy="276999"/>
          </a:xfrm>
          <a:prstGeom prst="rect">
            <a:avLst/>
          </a:prstGeom>
          <a:noFill/>
        </p:spPr>
        <p:txBody>
          <a:bodyPr wrap="square" rtlCol="0">
            <a:spAutoFit/>
          </a:bodyPr>
          <a:lstStyle/>
          <a:p>
            <a:r>
              <a:rPr lang="en-US" sz="1200" b="1" dirty="0" smtClean="0"/>
              <a:t>11,200–11,200.5 </a:t>
            </a:r>
            <a:r>
              <a:rPr lang="en-US" sz="1200" b="1" dirty="0" err="1"/>
              <a:t>ft</a:t>
            </a:r>
            <a:r>
              <a:rPr lang="en-US" sz="1200" b="1" dirty="0"/>
              <a:t> </a:t>
            </a:r>
            <a:endParaRPr lang="en-US" sz="1200" dirty="0"/>
          </a:p>
        </p:txBody>
      </p:sp>
      <p:sp>
        <p:nvSpPr>
          <p:cNvPr id="6" name="5-Point Star 5"/>
          <p:cNvSpPr/>
          <p:nvPr/>
        </p:nvSpPr>
        <p:spPr>
          <a:xfrm>
            <a:off x="9727246" y="2852824"/>
            <a:ext cx="225628" cy="2403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32075" y="2798626"/>
            <a:ext cx="2039345" cy="646331"/>
          </a:xfrm>
          <a:prstGeom prst="rect">
            <a:avLst/>
          </a:prstGeom>
          <a:noFill/>
        </p:spPr>
        <p:txBody>
          <a:bodyPr wrap="square" rtlCol="0">
            <a:spAutoFit/>
          </a:bodyPr>
          <a:lstStyle/>
          <a:p>
            <a:r>
              <a:rPr lang="en-US" dirty="0" smtClean="0"/>
              <a:t>1.83 and 1.94, Amy Close, 11,120</a:t>
            </a:r>
            <a:endParaRPr lang="en-US" dirty="0"/>
          </a:p>
        </p:txBody>
      </p:sp>
      <p:pic>
        <p:nvPicPr>
          <p:cNvPr id="8" name="Picture 7"/>
          <p:cNvPicPr>
            <a:picLocks noChangeAspect="1"/>
          </p:cNvPicPr>
          <p:nvPr/>
        </p:nvPicPr>
        <p:blipFill rotWithShape="1">
          <a:blip r:embed="rId3"/>
          <a:srcRect l="7899" t="21243" r="7941" b="16578"/>
          <a:stretch/>
        </p:blipFill>
        <p:spPr>
          <a:xfrm>
            <a:off x="7150999" y="2984918"/>
            <a:ext cx="1139629" cy="919474"/>
          </a:xfrm>
          <a:prstGeom prst="rect">
            <a:avLst/>
          </a:prstGeom>
        </p:spPr>
      </p:pic>
    </p:spTree>
    <p:extLst>
      <p:ext uri="{BB962C8B-B14F-4D97-AF65-F5344CB8AC3E}">
        <p14:creationId xmlns:p14="http://schemas.microsoft.com/office/powerpoint/2010/main" val="122367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CT</a:t>
            </a:r>
            <a:endParaRPr lang="en-US" dirty="0"/>
          </a:p>
        </p:txBody>
      </p:sp>
      <p:sp>
        <p:nvSpPr>
          <p:cNvPr id="3" name="Content Placeholder 2"/>
          <p:cNvSpPr>
            <a:spLocks noGrp="1"/>
          </p:cNvSpPr>
          <p:nvPr>
            <p:ph idx="1"/>
          </p:nvPr>
        </p:nvSpPr>
        <p:spPr/>
        <p:txBody>
          <a:bodyPr/>
          <a:lstStyle/>
          <a:p>
            <a:r>
              <a:rPr lang="en-US" dirty="0"/>
              <a:t>Using entire volumes</a:t>
            </a:r>
          </a:p>
          <a:p>
            <a:pPr lvl="1"/>
            <a:r>
              <a:rPr lang="en-US" dirty="0" smtClean="0"/>
              <a:t>11,143-11,1145 </a:t>
            </a:r>
            <a:r>
              <a:rPr lang="en-US" dirty="0" err="1"/>
              <a:t>ft</a:t>
            </a:r>
            <a:endParaRPr lang="en-US" dirty="0"/>
          </a:p>
          <a:p>
            <a:pPr lvl="1"/>
            <a:r>
              <a:rPr lang="en-US" dirty="0"/>
              <a:t>Sandy/silty burrows </a:t>
            </a:r>
            <a:r>
              <a:rPr lang="en-US" dirty="0" smtClean="0"/>
              <a:t> 42.02%</a:t>
            </a:r>
            <a:endParaRPr lang="en-US" dirty="0"/>
          </a:p>
          <a:p>
            <a:pPr lvl="1"/>
            <a:r>
              <a:rPr lang="en-US" dirty="0"/>
              <a:t>Darker shale </a:t>
            </a:r>
            <a:r>
              <a:rPr lang="en-US" dirty="0" smtClean="0"/>
              <a:t> 35.27%</a:t>
            </a:r>
            <a:endParaRPr lang="en-US" dirty="0"/>
          </a:p>
          <a:p>
            <a:pPr lvl="1"/>
            <a:r>
              <a:rPr lang="en-US" dirty="0"/>
              <a:t>Fractures </a:t>
            </a:r>
            <a:r>
              <a:rPr lang="en-US" dirty="0" smtClean="0"/>
              <a:t> 22.70%</a:t>
            </a:r>
            <a:endParaRPr lang="en-US" dirty="0"/>
          </a:p>
          <a:p>
            <a:pPr marL="457200" lvl="1" indent="0">
              <a:buNone/>
            </a:pPr>
            <a:endParaRPr lang="en-US" dirty="0"/>
          </a:p>
          <a:p>
            <a:pPr lvl="1"/>
            <a:r>
              <a:rPr lang="en-US" dirty="0"/>
              <a:t>Using center sub-volume</a:t>
            </a:r>
          </a:p>
          <a:p>
            <a:pPr lvl="2"/>
            <a:r>
              <a:rPr lang="en-US" dirty="0"/>
              <a:t>Sandy/silty burrows </a:t>
            </a:r>
            <a:r>
              <a:rPr lang="en-US" dirty="0" smtClean="0"/>
              <a:t>38.92%</a:t>
            </a:r>
            <a:endParaRPr lang="en-US" dirty="0"/>
          </a:p>
          <a:p>
            <a:pPr lvl="2"/>
            <a:r>
              <a:rPr lang="en-US" dirty="0"/>
              <a:t>Darker shale </a:t>
            </a:r>
            <a:r>
              <a:rPr lang="en-US" dirty="0" smtClean="0"/>
              <a:t>42.70%</a:t>
            </a:r>
            <a:endParaRPr lang="en-US" dirty="0"/>
          </a:p>
          <a:p>
            <a:pPr lvl="2"/>
            <a:r>
              <a:rPr lang="en-US" dirty="0"/>
              <a:t>Fractures </a:t>
            </a:r>
            <a:r>
              <a:rPr lang="en-US" dirty="0" smtClean="0"/>
              <a:t>18.38%</a:t>
            </a:r>
            <a:endParaRPr lang="en-US" dirty="0"/>
          </a:p>
          <a:p>
            <a:endParaRPr lang="en-US" dirty="0"/>
          </a:p>
        </p:txBody>
      </p:sp>
      <p:pic>
        <p:nvPicPr>
          <p:cNvPr id="4" name="Picture 3"/>
          <p:cNvPicPr>
            <a:picLocks noChangeAspect="1"/>
          </p:cNvPicPr>
          <p:nvPr/>
        </p:nvPicPr>
        <p:blipFill>
          <a:blip r:embed="rId2"/>
          <a:stretch>
            <a:fillRect/>
          </a:stretch>
        </p:blipFill>
        <p:spPr>
          <a:xfrm>
            <a:off x="9022923" y="539261"/>
            <a:ext cx="847244" cy="5521569"/>
          </a:xfrm>
          <a:prstGeom prst="rect">
            <a:avLst/>
          </a:prstGeom>
        </p:spPr>
      </p:pic>
      <p:sp>
        <p:nvSpPr>
          <p:cNvPr id="5" name="TextBox 4"/>
          <p:cNvSpPr txBox="1"/>
          <p:nvPr/>
        </p:nvSpPr>
        <p:spPr>
          <a:xfrm>
            <a:off x="8809634" y="6311899"/>
            <a:ext cx="1608221" cy="276999"/>
          </a:xfrm>
          <a:prstGeom prst="rect">
            <a:avLst/>
          </a:prstGeom>
          <a:noFill/>
        </p:spPr>
        <p:txBody>
          <a:bodyPr wrap="square" rtlCol="0">
            <a:spAutoFit/>
          </a:bodyPr>
          <a:lstStyle/>
          <a:p>
            <a:r>
              <a:rPr lang="en-US" sz="1200" b="1" dirty="0" smtClean="0"/>
              <a:t>11,143–11,145 </a:t>
            </a:r>
            <a:r>
              <a:rPr lang="en-US" sz="1200" b="1" dirty="0" err="1"/>
              <a:t>ft</a:t>
            </a:r>
            <a:r>
              <a:rPr lang="en-US" sz="1200" b="1" dirty="0"/>
              <a:t> </a:t>
            </a:r>
            <a:endParaRPr lang="en-US" sz="1200" dirty="0"/>
          </a:p>
        </p:txBody>
      </p:sp>
      <p:sp>
        <p:nvSpPr>
          <p:cNvPr id="6" name="5-Point Star 5"/>
          <p:cNvSpPr/>
          <p:nvPr/>
        </p:nvSpPr>
        <p:spPr>
          <a:xfrm>
            <a:off x="9860137" y="3388441"/>
            <a:ext cx="264695" cy="2165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34213" y="3609554"/>
            <a:ext cx="2085334" cy="646331"/>
          </a:xfrm>
          <a:prstGeom prst="rect">
            <a:avLst/>
          </a:prstGeom>
          <a:noFill/>
        </p:spPr>
        <p:txBody>
          <a:bodyPr wrap="square" rtlCol="0">
            <a:spAutoFit/>
          </a:bodyPr>
          <a:lstStyle/>
          <a:p>
            <a:r>
              <a:rPr lang="en-US" dirty="0" smtClean="0"/>
              <a:t>2.20 and 1.49, Amy Close, 11,144</a:t>
            </a:r>
            <a:endParaRPr lang="en-US" dirty="0"/>
          </a:p>
        </p:txBody>
      </p:sp>
      <p:pic>
        <p:nvPicPr>
          <p:cNvPr id="8" name="Picture 7"/>
          <p:cNvPicPr>
            <a:picLocks noChangeAspect="1"/>
          </p:cNvPicPr>
          <p:nvPr/>
        </p:nvPicPr>
        <p:blipFill rotWithShape="1">
          <a:blip r:embed="rId3"/>
          <a:srcRect l="18111" t="6031" r="11569" b="4762"/>
          <a:stretch/>
        </p:blipFill>
        <p:spPr>
          <a:xfrm>
            <a:off x="7071204" y="546123"/>
            <a:ext cx="843888" cy="5514708"/>
          </a:xfrm>
          <a:prstGeom prst="rect">
            <a:avLst/>
          </a:prstGeom>
        </p:spPr>
      </p:pic>
    </p:spTree>
    <p:extLst>
      <p:ext uri="{BB962C8B-B14F-4D97-AF65-F5344CB8AC3E}">
        <p14:creationId xmlns:p14="http://schemas.microsoft.com/office/powerpoint/2010/main" val="1996940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6198</TotalTime>
  <Words>1227</Words>
  <Application>Microsoft Office PowerPoint</Application>
  <PresentationFormat>Widescreen</PresentationFormat>
  <Paragraphs>319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From what we did previously (in TRS)</vt:lpstr>
      <vt:lpstr>From what we did previously (in TRS)</vt:lpstr>
      <vt:lpstr>From what we did previously (in TRS)</vt:lpstr>
      <vt:lpstr>Taking Ind data we can get relative material proportions</vt:lpstr>
      <vt:lpstr>Medical CT data – lower res and quality</vt:lpstr>
      <vt:lpstr>Med CT</vt:lpstr>
      <vt:lpstr>Med CT</vt:lpstr>
      <vt:lpstr>Med CT</vt:lpstr>
      <vt:lpstr>Med CT</vt:lpstr>
      <vt:lpstr>Med CT – not a great scan, poor contrast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Med CT</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Brown</dc:creator>
  <cp:lastModifiedBy>Sarah Brown</cp:lastModifiedBy>
  <cp:revision>73</cp:revision>
  <dcterms:created xsi:type="dcterms:W3CDTF">2019-02-26T17:45:31Z</dcterms:created>
  <dcterms:modified xsi:type="dcterms:W3CDTF">2020-02-03T13:46:15Z</dcterms:modified>
</cp:coreProperties>
</file>