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10058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1131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94670" autoAdjust="0"/>
  </p:normalViewPr>
  <p:slideViewPr>
    <p:cSldViewPr>
      <p:cViewPr>
        <p:scale>
          <a:sx n="112" d="100"/>
          <a:sy n="112" d="100"/>
        </p:scale>
        <p:origin x="-2538" y="1494"/>
      </p:cViewPr>
      <p:guideLst>
        <p:guide orient="horz" pos="3168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dirty="0"/>
              <a:t>PHOTOMICROGRAPHS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dirty="0"/>
              <a:t>PHOTOMICROGRAPHS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2252FE-897A-4E4A-9CB4-EC7CA477056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344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dirty="0"/>
              <a:t>PHOTOMICROGRAPHS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60600" y="685800"/>
            <a:ext cx="23368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dirty="0"/>
              <a:t>PHOTOMICROGRAPHS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A7EE61-C43D-46D7-93A2-B4116B586D0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5760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124200"/>
            <a:ext cx="5829300" cy="2155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99125"/>
            <a:ext cx="4800600" cy="2571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EF846-0F22-4792-BEE0-FFC1EED4B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45B5C8-0796-46BF-94B1-961710BC5B0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403225"/>
            <a:ext cx="1543050" cy="858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403225"/>
            <a:ext cx="4476750" cy="858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D8787-7E72-498C-82D3-C7F49E61819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DE4E9F-2E3E-428D-8506-EC23E04778C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6462713"/>
            <a:ext cx="5829300" cy="19986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4262438"/>
            <a:ext cx="5829300" cy="22002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E14A44-DB4F-46B0-A54E-477FE4C8146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46325"/>
            <a:ext cx="3009900" cy="663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346325"/>
            <a:ext cx="3009900" cy="663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6B469-1A5F-449E-9BC7-7BFA5124090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51075"/>
            <a:ext cx="3030538" cy="9382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89288"/>
            <a:ext cx="3030538" cy="5795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251075"/>
            <a:ext cx="3030537" cy="9382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3189288"/>
            <a:ext cx="3030537" cy="5795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286EC-E48F-4A44-87A6-49E0EA038C9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8D75D-BE7B-46B6-8A88-D1C599E9247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6B774-DE8A-48AF-8007-18CC3938CD5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00050"/>
            <a:ext cx="2255838" cy="170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400050"/>
            <a:ext cx="3833812" cy="8585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05025"/>
            <a:ext cx="2255838" cy="6880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BF594-EB6C-45B6-B13D-F7211B1648F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7040563"/>
            <a:ext cx="4114800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98525"/>
            <a:ext cx="4114800" cy="60356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872413"/>
            <a:ext cx="4114800" cy="1179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58703-6EF0-4FC5-9148-2D70A63F730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403225"/>
            <a:ext cx="6172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46325"/>
            <a:ext cx="6172200" cy="663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159875"/>
            <a:ext cx="16002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159875"/>
            <a:ext cx="21717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159875"/>
            <a:ext cx="16002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5C707EC-58EE-4662-9665-B9E7240362B1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7" name="Rectangle 49"/>
          <p:cNvSpPr>
            <a:spLocks noChangeArrowheads="1"/>
          </p:cNvSpPr>
          <p:nvPr/>
        </p:nvSpPr>
        <p:spPr bwMode="auto">
          <a:xfrm>
            <a:off x="2743200" y="193675"/>
            <a:ext cx="131921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800" b="1" dirty="0"/>
              <a:t>PHOTOMICROGRAPHS</a:t>
            </a:r>
          </a:p>
        </p:txBody>
      </p:sp>
      <p:sp>
        <p:nvSpPr>
          <p:cNvPr id="2101" name="Line 53"/>
          <p:cNvSpPr>
            <a:spLocks noChangeShapeType="1"/>
          </p:cNvSpPr>
          <p:nvPr/>
        </p:nvSpPr>
        <p:spPr bwMode="auto">
          <a:xfrm>
            <a:off x="685800" y="1598613"/>
            <a:ext cx="0" cy="3198812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102" name="Line 54"/>
          <p:cNvSpPr>
            <a:spLocks noChangeShapeType="1"/>
          </p:cNvSpPr>
          <p:nvPr/>
        </p:nvSpPr>
        <p:spPr bwMode="auto">
          <a:xfrm>
            <a:off x="6172200" y="1598613"/>
            <a:ext cx="0" cy="3198812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pic>
        <p:nvPicPr>
          <p:cNvPr id="2105" name="Picture 57" descr="weatherfordlabs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263" y="209550"/>
            <a:ext cx="1557337" cy="868363"/>
          </a:xfrm>
          <a:prstGeom prst="rect">
            <a:avLst/>
          </a:prstGeom>
          <a:noFill/>
        </p:spPr>
      </p:pic>
      <p:sp>
        <p:nvSpPr>
          <p:cNvPr id="2106" name="Line 58"/>
          <p:cNvSpPr>
            <a:spLocks noChangeShapeType="1"/>
          </p:cNvSpPr>
          <p:nvPr/>
        </p:nvSpPr>
        <p:spPr bwMode="auto">
          <a:xfrm>
            <a:off x="2147888" y="1025525"/>
            <a:ext cx="4022725" cy="0"/>
          </a:xfrm>
          <a:prstGeom prst="line">
            <a:avLst/>
          </a:prstGeom>
          <a:noFill/>
          <a:ln w="69850">
            <a:solidFill>
              <a:srgbClr val="B6113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107" name="Text Box 59"/>
          <p:cNvSpPr txBox="1">
            <a:spLocks noChangeArrowheads="1"/>
          </p:cNvSpPr>
          <p:nvPr/>
        </p:nvSpPr>
        <p:spPr bwMode="auto">
          <a:xfrm>
            <a:off x="1447800" y="9601200"/>
            <a:ext cx="39782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600" b="1" i="1" dirty="0"/>
              <a:t>Weatherford Laboratories - Geochemical Services Group - 143 Vision Park Blvd.- Shenandoah - TX 77384</a:t>
            </a:r>
          </a:p>
        </p:txBody>
      </p:sp>
      <p:sp>
        <p:nvSpPr>
          <p:cNvPr id="2110" name="Text Box 62"/>
          <p:cNvSpPr txBox="1">
            <a:spLocks noChangeArrowheads="1"/>
          </p:cNvSpPr>
          <p:nvPr/>
        </p:nvSpPr>
        <p:spPr bwMode="auto">
          <a:xfrm>
            <a:off x="1143000" y="4784725"/>
            <a:ext cx="45704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r>
              <a:rPr lang="en-US" sz="1000" b="1" i="1" dirty="0"/>
              <a:t>Sample </a:t>
            </a:r>
            <a:r>
              <a:rPr lang="en-US" sz="1000" b="1" i="1" dirty="0" smtClean="0"/>
              <a:t>101734408 </a:t>
            </a:r>
            <a:r>
              <a:rPr lang="en-US" sz="1000" b="1" i="1" dirty="0"/>
              <a:t>(</a:t>
            </a:r>
            <a:r>
              <a:rPr lang="en-US" sz="1000" b="1" i="1" dirty="0" smtClean="0"/>
              <a:t>1CK</a:t>
            </a:r>
            <a:r>
              <a:rPr lang="en-US" sz="1000" b="1" i="1" dirty="0"/>
              <a:t>), </a:t>
            </a:r>
            <a:r>
              <a:rPr lang="en-US" sz="1000" b="1" i="1" dirty="0" smtClean="0"/>
              <a:t>11136.5’: </a:t>
            </a:r>
            <a:r>
              <a:rPr lang="en-US" sz="1000" dirty="0" smtClean="0"/>
              <a:t>Reddish/orangey tinge to mildly oxidised framboidal pyrite.</a:t>
            </a:r>
            <a:endParaRPr lang="en-US" sz="1000" dirty="0"/>
          </a:p>
        </p:txBody>
      </p:sp>
      <p:sp>
        <p:nvSpPr>
          <p:cNvPr id="2112" name="Line 64"/>
          <p:cNvSpPr>
            <a:spLocks noChangeShapeType="1"/>
          </p:cNvSpPr>
          <p:nvPr/>
        </p:nvSpPr>
        <p:spPr bwMode="auto">
          <a:xfrm>
            <a:off x="6172200" y="5638800"/>
            <a:ext cx="0" cy="3198813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113" name="Line 65"/>
          <p:cNvSpPr>
            <a:spLocks noChangeShapeType="1"/>
          </p:cNvSpPr>
          <p:nvPr/>
        </p:nvSpPr>
        <p:spPr bwMode="auto">
          <a:xfrm>
            <a:off x="685800" y="5638800"/>
            <a:ext cx="0" cy="3198813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114" name="Text Box 66"/>
          <p:cNvSpPr txBox="1">
            <a:spLocks noChangeArrowheads="1"/>
          </p:cNvSpPr>
          <p:nvPr/>
        </p:nvSpPr>
        <p:spPr bwMode="auto">
          <a:xfrm>
            <a:off x="1143000" y="1173163"/>
            <a:ext cx="45025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 smtClean="0"/>
              <a:t>Cabot Oil &amp; Gas Corporation </a:t>
            </a:r>
            <a:r>
              <a:rPr lang="en-US" sz="1200" b="1" dirty="0" smtClean="0"/>
              <a:t>: </a:t>
            </a:r>
            <a:r>
              <a:rPr lang="en-US" sz="1200" b="1" dirty="0"/>
              <a:t>Project </a:t>
            </a:r>
            <a:r>
              <a:rPr lang="en-US" sz="1200" b="1" dirty="0" smtClean="0"/>
              <a:t>HH-75056; J.P. Smith</a:t>
            </a:r>
            <a:endParaRPr lang="en-US" sz="1200" b="1" dirty="0"/>
          </a:p>
        </p:txBody>
      </p:sp>
      <p:sp>
        <p:nvSpPr>
          <p:cNvPr id="2115" name="Text Box 67"/>
          <p:cNvSpPr txBox="1">
            <a:spLocks noChangeArrowheads="1"/>
          </p:cNvSpPr>
          <p:nvPr/>
        </p:nvSpPr>
        <p:spPr bwMode="auto">
          <a:xfrm>
            <a:off x="1144588" y="8823325"/>
            <a:ext cx="45704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r>
              <a:rPr lang="en-US" sz="1000" b="1" i="1" dirty="0"/>
              <a:t>Sample </a:t>
            </a:r>
            <a:r>
              <a:rPr lang="en-US" sz="1000" b="1" i="1" dirty="0" smtClean="0"/>
              <a:t>101734408 (1CK</a:t>
            </a:r>
            <a:r>
              <a:rPr lang="en-US" sz="1000" b="1" i="1" dirty="0"/>
              <a:t>), </a:t>
            </a:r>
            <a:r>
              <a:rPr lang="en-US" sz="1000" b="1" i="1" dirty="0" smtClean="0"/>
              <a:t>11136.5’’): </a:t>
            </a:r>
            <a:r>
              <a:rPr lang="en-US" sz="1000" dirty="0" smtClean="0"/>
              <a:t>Pyrobitumen lens (centre) with a reflectance value of 1.91% Br</a:t>
            </a:r>
            <a:r>
              <a:rPr lang="en-US" sz="1000" baseline="-25000" dirty="0" smtClean="0"/>
              <a:t>o</a:t>
            </a:r>
            <a:r>
              <a:rPr lang="en-US" sz="1000" dirty="0" smtClean="0"/>
              <a:t> from the central measuring circle.</a:t>
            </a:r>
            <a:endParaRPr lang="en-US" sz="1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596669"/>
            <a:ext cx="4572000" cy="320393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413" y="5635269"/>
            <a:ext cx="4572000" cy="320393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7" name="Rectangle 49"/>
          <p:cNvSpPr>
            <a:spLocks noChangeArrowheads="1"/>
          </p:cNvSpPr>
          <p:nvPr/>
        </p:nvSpPr>
        <p:spPr bwMode="auto">
          <a:xfrm>
            <a:off x="2743200" y="193675"/>
            <a:ext cx="131921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800" b="1" dirty="0"/>
              <a:t>PHOTOMICROGRAPHS</a:t>
            </a:r>
          </a:p>
        </p:txBody>
      </p:sp>
      <p:sp>
        <p:nvSpPr>
          <p:cNvPr id="2101" name="Line 53"/>
          <p:cNvSpPr>
            <a:spLocks noChangeShapeType="1"/>
          </p:cNvSpPr>
          <p:nvPr/>
        </p:nvSpPr>
        <p:spPr bwMode="auto">
          <a:xfrm>
            <a:off x="685800" y="1598613"/>
            <a:ext cx="0" cy="3198812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102" name="Line 54"/>
          <p:cNvSpPr>
            <a:spLocks noChangeShapeType="1"/>
          </p:cNvSpPr>
          <p:nvPr/>
        </p:nvSpPr>
        <p:spPr bwMode="auto">
          <a:xfrm>
            <a:off x="6172200" y="1598613"/>
            <a:ext cx="0" cy="3198812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pic>
        <p:nvPicPr>
          <p:cNvPr id="2105" name="Picture 57" descr="weatherfordlabs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263" y="209550"/>
            <a:ext cx="1557337" cy="868363"/>
          </a:xfrm>
          <a:prstGeom prst="rect">
            <a:avLst/>
          </a:prstGeom>
          <a:noFill/>
        </p:spPr>
      </p:pic>
      <p:sp>
        <p:nvSpPr>
          <p:cNvPr id="2106" name="Line 58"/>
          <p:cNvSpPr>
            <a:spLocks noChangeShapeType="1"/>
          </p:cNvSpPr>
          <p:nvPr/>
        </p:nvSpPr>
        <p:spPr bwMode="auto">
          <a:xfrm>
            <a:off x="2147888" y="1025525"/>
            <a:ext cx="4022725" cy="0"/>
          </a:xfrm>
          <a:prstGeom prst="line">
            <a:avLst/>
          </a:prstGeom>
          <a:noFill/>
          <a:ln w="69850">
            <a:solidFill>
              <a:srgbClr val="B6113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107" name="Text Box 59"/>
          <p:cNvSpPr txBox="1">
            <a:spLocks noChangeArrowheads="1"/>
          </p:cNvSpPr>
          <p:nvPr/>
        </p:nvSpPr>
        <p:spPr bwMode="auto">
          <a:xfrm>
            <a:off x="1447800" y="9601200"/>
            <a:ext cx="39782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600" b="1" i="1" dirty="0"/>
              <a:t>Weatherford Laboratories - Geochemical Services Group - 143 Vision Park Blvd.- Shenandoah - TX 77384</a:t>
            </a:r>
          </a:p>
        </p:txBody>
      </p:sp>
      <p:sp>
        <p:nvSpPr>
          <p:cNvPr id="2112" name="Line 64"/>
          <p:cNvSpPr>
            <a:spLocks noChangeShapeType="1"/>
          </p:cNvSpPr>
          <p:nvPr/>
        </p:nvSpPr>
        <p:spPr bwMode="auto">
          <a:xfrm>
            <a:off x="6172200" y="5638800"/>
            <a:ext cx="0" cy="3198813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113" name="Line 65"/>
          <p:cNvSpPr>
            <a:spLocks noChangeShapeType="1"/>
          </p:cNvSpPr>
          <p:nvPr/>
        </p:nvSpPr>
        <p:spPr bwMode="auto">
          <a:xfrm>
            <a:off x="685800" y="5638800"/>
            <a:ext cx="0" cy="3198813"/>
          </a:xfrm>
          <a:prstGeom prst="line">
            <a:avLst/>
          </a:prstGeom>
          <a:noFill/>
          <a:ln w="25400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114" name="Text Box 66"/>
          <p:cNvSpPr txBox="1">
            <a:spLocks noChangeArrowheads="1"/>
          </p:cNvSpPr>
          <p:nvPr/>
        </p:nvSpPr>
        <p:spPr bwMode="auto">
          <a:xfrm>
            <a:off x="1143000" y="1173163"/>
            <a:ext cx="45025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 smtClean="0"/>
              <a:t>Cabot Oil &amp; Gas Corporation </a:t>
            </a:r>
            <a:r>
              <a:rPr lang="en-US" sz="1200" b="1" dirty="0" smtClean="0"/>
              <a:t>: </a:t>
            </a:r>
            <a:r>
              <a:rPr lang="en-US" sz="1200" b="1" dirty="0"/>
              <a:t>Project </a:t>
            </a:r>
            <a:r>
              <a:rPr lang="en-US" sz="1200" b="1" dirty="0" smtClean="0"/>
              <a:t>HH-75056; J.P. Smith</a:t>
            </a:r>
            <a:endParaRPr lang="en-US" sz="1200" b="1" dirty="0"/>
          </a:p>
        </p:txBody>
      </p:sp>
      <p:sp>
        <p:nvSpPr>
          <p:cNvPr id="2115" name="Text Box 67"/>
          <p:cNvSpPr txBox="1">
            <a:spLocks noChangeArrowheads="1"/>
          </p:cNvSpPr>
          <p:nvPr/>
        </p:nvSpPr>
        <p:spPr bwMode="auto">
          <a:xfrm>
            <a:off x="1144588" y="4800600"/>
            <a:ext cx="457041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r>
              <a:rPr lang="en-US" sz="1000" b="1" i="1" dirty="0"/>
              <a:t>Sample 101734440 (17CK), 11200.0’): </a:t>
            </a:r>
            <a:r>
              <a:rPr lang="en-US" sz="1000" b="1" i="1" dirty="0" smtClean="0"/>
              <a:t>‘Angular’ </a:t>
            </a:r>
            <a:r>
              <a:rPr lang="en-US" sz="1000" dirty="0" smtClean="0"/>
              <a:t>pyrobitumen filling void within a mineral grain with a reflectance value of 2.28% Br</a:t>
            </a:r>
            <a:r>
              <a:rPr lang="en-US" sz="1000" baseline="-25000" dirty="0" smtClean="0"/>
              <a:t>o</a:t>
            </a:r>
            <a:r>
              <a:rPr lang="en-US" sz="1000" dirty="0" smtClean="0"/>
              <a:t> from the central measuring circle.</a:t>
            </a:r>
            <a:endParaRPr lang="en-US" sz="1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937" y="1596669"/>
            <a:ext cx="4572000" cy="3203931"/>
          </a:xfrm>
          <a:prstGeom prst="rect">
            <a:avLst/>
          </a:prstGeom>
        </p:spPr>
      </p:pic>
      <p:sp>
        <p:nvSpPr>
          <p:cNvPr id="15" name="Text Box 62"/>
          <p:cNvSpPr txBox="1">
            <a:spLocks noChangeArrowheads="1"/>
          </p:cNvSpPr>
          <p:nvPr/>
        </p:nvSpPr>
        <p:spPr bwMode="auto">
          <a:xfrm>
            <a:off x="1143000" y="8824912"/>
            <a:ext cx="45704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r>
              <a:rPr lang="en-US" sz="1000" b="1" i="1" dirty="0" smtClean="0"/>
              <a:t>Sample </a:t>
            </a:r>
            <a:r>
              <a:rPr lang="en-US" sz="1000" b="1" i="1" dirty="0" smtClean="0"/>
              <a:t>101734440 (17CK), 11200.0’): </a:t>
            </a:r>
            <a:r>
              <a:rPr lang="en-US" sz="1000" dirty="0" smtClean="0"/>
              <a:t>Peridermal-like layer (centre) with a reflectance value of 1.04% R</a:t>
            </a:r>
            <a:r>
              <a:rPr lang="en-US" sz="1000" baseline="-25000" dirty="0" smtClean="0"/>
              <a:t>o</a:t>
            </a:r>
            <a:r>
              <a:rPr lang="en-US" sz="1000" dirty="0" smtClean="0"/>
              <a:t> from central measuring circle. Reflectance value probably too low and unreliable due to the fine alternating gray and dark pattern. N.B. Light level boosted for illustrative purposes.</a:t>
            </a:r>
            <a:endParaRPr lang="en-US" sz="10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937" y="5638800"/>
            <a:ext cx="4572000" cy="3203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24334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</TotalTime>
  <Words>181</Words>
  <Application>Microsoft Office PowerPoint</Application>
  <PresentationFormat>Custom</PresentationFormat>
  <Paragraphs>10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Company>Weatherford International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KnowleWR</dc:creator>
  <cp:lastModifiedBy>Knowles, Wayne R</cp:lastModifiedBy>
  <cp:revision>25</cp:revision>
  <dcterms:created xsi:type="dcterms:W3CDTF">2009-03-04T17:08:39Z</dcterms:created>
  <dcterms:modified xsi:type="dcterms:W3CDTF">2015-04-07T18:53:36Z</dcterms:modified>
</cp:coreProperties>
</file>